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20"/>
  </p:notesMasterIdLst>
  <p:handoutMasterIdLst>
    <p:handoutMasterId r:id="rId21"/>
  </p:handoutMasterIdLst>
  <p:sldIdLst>
    <p:sldId id="258" r:id="rId5"/>
    <p:sldId id="355" r:id="rId6"/>
    <p:sldId id="286" r:id="rId7"/>
    <p:sldId id="356" r:id="rId8"/>
    <p:sldId id="357" r:id="rId9"/>
    <p:sldId id="358" r:id="rId10"/>
    <p:sldId id="359" r:id="rId11"/>
    <p:sldId id="360" r:id="rId12"/>
    <p:sldId id="366" r:id="rId13"/>
    <p:sldId id="365" r:id="rId14"/>
    <p:sldId id="364" r:id="rId15"/>
    <p:sldId id="363" r:id="rId16"/>
    <p:sldId id="362" r:id="rId17"/>
    <p:sldId id="361" r:id="rId18"/>
    <p:sldId id="290" r:id="rId19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39" autoAdjust="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5022257-8F27-4D01-BD18-69FB72CADE5D}" type="datetime1">
              <a:rPr lang="es-ES" smtClean="0"/>
              <a:t>09/12/2023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71857-26EA-47E2-9155-D6CFE03690C8}" type="datetime1">
              <a:rPr lang="es-ES" smtClean="0"/>
              <a:pPr/>
              <a:t>09/12/2023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5981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6643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3096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702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9030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61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9" name="Google Shape;6659;gb1fa4ddd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60" name="Google Shape;6660;gb1fa4ddd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9569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5762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250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2666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8568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4615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7895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0568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164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94985C-69FE-4C78-8B47-6579041C53B3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411EDAB-3C6B-4917-90C6-61B9152180C1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cxnSp>
        <p:nvCxnSpPr>
          <p:cNvPr id="15" name="Conector derecho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recho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recho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1A9DED-E36B-438F-B08A-3397F5AC6183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162FB4F-A2C6-41B3-BDE9-90E1E7570B9F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rcador de posición de imagen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376B528-0287-4BA1-9BC8-0487CF04A97A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C1EA121-E927-46C5-B1F6-A17F5B7DAD66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8" name="Marcador de posición de imagen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rcador de posición de imagen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61B3DF-A332-486E-B396-1D4B9C8FD680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785CAB3-9417-477D-AEED-2127B649F6C8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elogramo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12" name="Marcador de fech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7F18A85B-765D-40FC-AD09-6091B3410ECC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13" name="Marcador de pie de pá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176532-3C26-418B-B78D-51AF847B2DBF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F1920-5CAD-40D9-875E-0DBDF695FDC3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elogramo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6394450" y="0"/>
            <a:ext cx="153926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E50598-F329-4DE9-93FC-DA4A01DFA178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86028FDE-6655-4B55-B3B4-5B366034E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6311900" y="0"/>
            <a:ext cx="15392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68A775-6EE5-4AA5-AD9F-BA353347F31F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 userDrawn="1">
  <p:cSld name="Thanks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2"/>
          <p:cNvSpPr txBox="1">
            <a:spLocks noGrp="1"/>
          </p:cNvSpPr>
          <p:nvPr>
            <p:ph type="ctrTitle"/>
          </p:nvPr>
        </p:nvSpPr>
        <p:spPr>
          <a:xfrm>
            <a:off x="3268567" y="2106500"/>
            <a:ext cx="5654800" cy="1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10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340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7654D3-51E3-4DAB-8B98-C0FA872C2507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elogramo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F4D2F02-A16A-4099-8C59-38D0CECD7EE8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2" name="Marcador de posición de imagen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es-ES" sz="1400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9230D52-0E8C-4B0F-A472-ED12DE719FAA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2" name="Marcador de posición de imagen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es-ES" sz="1400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9F0671-7898-4BD8-8B19-67D3E88DB6EF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9" name="Marcador de pie de pá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CF1D0-530C-4FE3-AA47-BEA939D2E7CB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11" name="Marcador de pie de pá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12" name="Marcador de número de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8CB99F-7ED6-4949-823C-6BEA3754B46B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elogramo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557008F-643B-4E03-977F-B71017F47E61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elogramo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 noProof="0" dirty="0"/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0FCDE46-386F-4D8B-915D-AF4E96FAE0AB}" type="datetime1">
              <a:rPr lang="es-ES" noProof="0" smtClean="0"/>
              <a:t>09/12/2023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  <p:sldLayoutId id="2147483729" r:id="rId2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 descr="Icono&#10;&#10;Descripción generada automáticamente">
            <a:extLst>
              <a:ext uri="{FF2B5EF4-FFF2-40B4-BE49-F238E27FC236}">
                <a16:creationId xmlns:a16="http://schemas.microsoft.com/office/drawing/2014/main" id="{12A07DB6-7E67-4808-815F-7998C0CA3C4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73050"/>
            <a:ext cx="6311900" cy="6311900"/>
          </a:xfrm>
          <a:prstGeom prst="rect">
            <a:avLst/>
          </a:prstGeom>
          <a:noFill/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017FF9C-6A7E-4A79-81BB-438E8EA967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/>
          <a:p>
            <a:pPr rtl="0"/>
            <a:r>
              <a:rPr lang="es-ES" dirty="0"/>
              <a:t>Taller de Salud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FFFB5E3C-FE17-44EA-B59B-183125D08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rtlCol="0">
            <a:normAutofit/>
          </a:bodyPr>
          <a:lstStyle/>
          <a:p>
            <a:pPr rtl="0"/>
            <a:r>
              <a:rPr lang="es-ES"/>
              <a:t>Información Estadística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229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98060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Prima devengada</a:t>
            </a:r>
          </a:p>
        </p:txBody>
      </p:sp>
      <p:grpSp>
        <p:nvGrpSpPr>
          <p:cNvPr id="2" name="Google Shape;1134;p44">
            <a:extLst>
              <a:ext uri="{FF2B5EF4-FFF2-40B4-BE49-F238E27FC236}">
                <a16:creationId xmlns:a16="http://schemas.microsoft.com/office/drawing/2014/main" id="{321858A3-FE3A-E1BB-C025-79ECABEBA8D8}"/>
              </a:ext>
            </a:extLst>
          </p:cNvPr>
          <p:cNvGrpSpPr/>
          <p:nvPr/>
        </p:nvGrpSpPr>
        <p:grpSpPr>
          <a:xfrm>
            <a:off x="11055316" y="5829037"/>
            <a:ext cx="510999" cy="480063"/>
            <a:chOff x="6754864" y="4423478"/>
            <a:chExt cx="383249" cy="360047"/>
          </a:xfrm>
        </p:grpSpPr>
        <p:sp>
          <p:nvSpPr>
            <p:cNvPr id="4" name="Google Shape;1135;p44">
              <a:extLst>
                <a:ext uri="{FF2B5EF4-FFF2-40B4-BE49-F238E27FC236}">
                  <a16:creationId xmlns:a16="http://schemas.microsoft.com/office/drawing/2014/main" id="{E8E3C3C5-2B85-33A2-F907-4EFADFAA49EB}"/>
                </a:ext>
              </a:extLst>
            </p:cNvPr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" name="Google Shape;1136;p44">
              <a:extLst>
                <a:ext uri="{FF2B5EF4-FFF2-40B4-BE49-F238E27FC236}">
                  <a16:creationId xmlns:a16="http://schemas.microsoft.com/office/drawing/2014/main" id="{BB81001E-E7FA-4EAB-A4D6-C5D77D89BFF1}"/>
                </a:ext>
              </a:extLst>
            </p:cNvPr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1137;p44">
              <a:extLst>
                <a:ext uri="{FF2B5EF4-FFF2-40B4-BE49-F238E27FC236}">
                  <a16:creationId xmlns:a16="http://schemas.microsoft.com/office/drawing/2014/main" id="{DB43343F-6063-71A5-1780-D457354957C0}"/>
                </a:ext>
              </a:extLst>
            </p:cNvPr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1138;p44">
              <a:extLst>
                <a:ext uri="{FF2B5EF4-FFF2-40B4-BE49-F238E27FC236}">
                  <a16:creationId xmlns:a16="http://schemas.microsoft.com/office/drawing/2014/main" id="{BA733670-7213-C709-F0C0-268C47AC40FA}"/>
                </a:ext>
              </a:extLst>
            </p:cNvPr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1139;p44">
              <a:extLst>
                <a:ext uri="{FF2B5EF4-FFF2-40B4-BE49-F238E27FC236}">
                  <a16:creationId xmlns:a16="http://schemas.microsoft.com/office/drawing/2014/main" id="{B495DF4C-4541-86BF-1379-A306E44102FD}"/>
                </a:ext>
              </a:extLst>
            </p:cNvPr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1140;p44">
              <a:extLst>
                <a:ext uri="{FF2B5EF4-FFF2-40B4-BE49-F238E27FC236}">
                  <a16:creationId xmlns:a16="http://schemas.microsoft.com/office/drawing/2014/main" id="{96668B2D-3212-720E-A69C-8BD814F84EFE}"/>
                </a:ext>
              </a:extLst>
            </p:cNvPr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1141;p44">
              <a:extLst>
                <a:ext uri="{FF2B5EF4-FFF2-40B4-BE49-F238E27FC236}">
                  <a16:creationId xmlns:a16="http://schemas.microsoft.com/office/drawing/2014/main" id="{92824DE9-5F89-8D26-6AEB-A3F7E89CBDF0}"/>
                </a:ext>
              </a:extLst>
            </p:cNvPr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1142;p44">
              <a:extLst>
                <a:ext uri="{FF2B5EF4-FFF2-40B4-BE49-F238E27FC236}">
                  <a16:creationId xmlns:a16="http://schemas.microsoft.com/office/drawing/2014/main" id="{BFE3B9EE-82BB-78B3-E1B0-6EEB5EE06B0E}"/>
                </a:ext>
              </a:extLst>
            </p:cNvPr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1143;p44">
              <a:extLst>
                <a:ext uri="{FF2B5EF4-FFF2-40B4-BE49-F238E27FC236}">
                  <a16:creationId xmlns:a16="http://schemas.microsoft.com/office/drawing/2014/main" id="{BB67E368-930C-7761-6291-2375EC2241AB}"/>
                </a:ext>
              </a:extLst>
            </p:cNvPr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1144;p44">
              <a:extLst>
                <a:ext uri="{FF2B5EF4-FFF2-40B4-BE49-F238E27FC236}">
                  <a16:creationId xmlns:a16="http://schemas.microsoft.com/office/drawing/2014/main" id="{7472C332-361C-0A85-3D05-45998ADE478E}"/>
                </a:ext>
              </a:extLst>
            </p:cNvPr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1145;p44">
              <a:extLst>
                <a:ext uri="{FF2B5EF4-FFF2-40B4-BE49-F238E27FC236}">
                  <a16:creationId xmlns:a16="http://schemas.microsoft.com/office/drawing/2014/main" id="{E15C15D0-A12C-F490-D0AA-9DADDD5A3818}"/>
                </a:ext>
              </a:extLst>
            </p:cNvPr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1146;p44">
              <a:extLst>
                <a:ext uri="{FF2B5EF4-FFF2-40B4-BE49-F238E27FC236}">
                  <a16:creationId xmlns:a16="http://schemas.microsoft.com/office/drawing/2014/main" id="{C92CE6F1-22A3-ECC4-8E3D-8548D1B2A5E9}"/>
                </a:ext>
              </a:extLst>
            </p:cNvPr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1147;p44">
              <a:extLst>
                <a:ext uri="{FF2B5EF4-FFF2-40B4-BE49-F238E27FC236}">
                  <a16:creationId xmlns:a16="http://schemas.microsoft.com/office/drawing/2014/main" id="{4E230AA6-0B98-A2FB-787C-02016171EB49}"/>
                </a:ext>
              </a:extLst>
            </p:cNvPr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8" name="Google Shape;1148;p44">
            <a:extLst>
              <a:ext uri="{FF2B5EF4-FFF2-40B4-BE49-F238E27FC236}">
                <a16:creationId xmlns:a16="http://schemas.microsoft.com/office/drawing/2014/main" id="{99432523-877C-9E73-FBE9-BEDCE8E647B9}"/>
              </a:ext>
            </a:extLst>
          </p:cNvPr>
          <p:cNvGrpSpPr/>
          <p:nvPr/>
        </p:nvGrpSpPr>
        <p:grpSpPr>
          <a:xfrm>
            <a:off x="10197081" y="6091938"/>
            <a:ext cx="417172" cy="428567"/>
            <a:chOff x="7522550" y="4243277"/>
            <a:chExt cx="312879" cy="321425"/>
          </a:xfrm>
        </p:grpSpPr>
        <p:sp>
          <p:nvSpPr>
            <p:cNvPr id="19" name="Google Shape;1149;p44">
              <a:extLst>
                <a:ext uri="{FF2B5EF4-FFF2-40B4-BE49-F238E27FC236}">
                  <a16:creationId xmlns:a16="http://schemas.microsoft.com/office/drawing/2014/main" id="{58E088E7-7E0F-F9BA-4790-AFA061E957D5}"/>
                </a:ext>
              </a:extLst>
            </p:cNvPr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1150;p44">
              <a:extLst>
                <a:ext uri="{FF2B5EF4-FFF2-40B4-BE49-F238E27FC236}">
                  <a16:creationId xmlns:a16="http://schemas.microsoft.com/office/drawing/2014/main" id="{7FFE7E0B-53A5-FF68-7D14-004DD003298F}"/>
                </a:ext>
              </a:extLst>
            </p:cNvPr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1151;p44">
              <a:extLst>
                <a:ext uri="{FF2B5EF4-FFF2-40B4-BE49-F238E27FC236}">
                  <a16:creationId xmlns:a16="http://schemas.microsoft.com/office/drawing/2014/main" id="{3C54B275-1111-2183-868C-18FFAA995FDD}"/>
                </a:ext>
              </a:extLst>
            </p:cNvPr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1152;p44">
              <a:extLst>
                <a:ext uri="{FF2B5EF4-FFF2-40B4-BE49-F238E27FC236}">
                  <a16:creationId xmlns:a16="http://schemas.microsoft.com/office/drawing/2014/main" id="{19FBF9CA-A53E-65CB-6FC9-278ECC1D676E}"/>
                </a:ext>
              </a:extLst>
            </p:cNvPr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1153;p44">
              <a:extLst>
                <a:ext uri="{FF2B5EF4-FFF2-40B4-BE49-F238E27FC236}">
                  <a16:creationId xmlns:a16="http://schemas.microsoft.com/office/drawing/2014/main" id="{35222854-1796-21C3-F128-DC112F669450}"/>
                </a:ext>
              </a:extLst>
            </p:cNvPr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1154;p44">
              <a:extLst>
                <a:ext uri="{FF2B5EF4-FFF2-40B4-BE49-F238E27FC236}">
                  <a16:creationId xmlns:a16="http://schemas.microsoft.com/office/drawing/2014/main" id="{314BF7B1-6AF4-4AA5-C883-AAFAAB61C6EA}"/>
                </a:ext>
              </a:extLst>
            </p:cNvPr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1155;p44">
              <a:extLst>
                <a:ext uri="{FF2B5EF4-FFF2-40B4-BE49-F238E27FC236}">
                  <a16:creationId xmlns:a16="http://schemas.microsoft.com/office/drawing/2014/main" id="{DA32D917-6732-B397-262E-571977D7212E}"/>
                </a:ext>
              </a:extLst>
            </p:cNvPr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1156;p44">
              <a:extLst>
                <a:ext uri="{FF2B5EF4-FFF2-40B4-BE49-F238E27FC236}">
                  <a16:creationId xmlns:a16="http://schemas.microsoft.com/office/drawing/2014/main" id="{A665BFEC-5045-1048-7CA8-5A30C4E33347}"/>
                </a:ext>
              </a:extLst>
            </p:cNvPr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1157;p44">
              <a:extLst>
                <a:ext uri="{FF2B5EF4-FFF2-40B4-BE49-F238E27FC236}">
                  <a16:creationId xmlns:a16="http://schemas.microsoft.com/office/drawing/2014/main" id="{1BC67DF8-1416-7D3C-5E8A-8AB0FCED8492}"/>
                </a:ext>
              </a:extLst>
            </p:cNvPr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7" name="Marcador de contenido 46">
            <a:extLst>
              <a:ext uri="{FF2B5EF4-FFF2-40B4-BE49-F238E27FC236}">
                <a16:creationId xmlns:a16="http://schemas.microsoft.com/office/drawing/2014/main" id="{E4C1318D-086B-EC98-1F7A-C8E249B58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/>
              <a:t>Si el estatus es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000" dirty="0"/>
              <a:t> a Cancelada en el año de reporte (clave 3), la fecha de alta es igual al año de reporte entonces la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Prima Devengada </a:t>
            </a:r>
            <a:r>
              <a:rPr lang="es-MX" sz="2000" dirty="0"/>
              <a:t>debe ser 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000" dirty="0"/>
              <a:t> a la Prima Emitida.</a:t>
            </a:r>
            <a:endParaRPr lang="es-ES" dirty="0"/>
          </a:p>
          <a:p>
            <a:endParaRPr lang="es-MX" dirty="0"/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5E329CB3-AB7F-583D-4292-ACE1851B7231}"/>
              </a:ext>
            </a:extLst>
          </p:cNvPr>
          <p:cNvCxnSpPr>
            <a:cxnSpLocks/>
          </p:cNvCxnSpPr>
          <p:nvPr/>
        </p:nvCxnSpPr>
        <p:spPr>
          <a:xfrm>
            <a:off x="2518393" y="4123878"/>
            <a:ext cx="7802295" cy="26495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98898C5F-13EF-FB9B-2F7A-C0919FBEA005}"/>
              </a:ext>
            </a:extLst>
          </p:cNvPr>
          <p:cNvCxnSpPr>
            <a:cxnSpLocks/>
          </p:cNvCxnSpPr>
          <p:nvPr/>
        </p:nvCxnSpPr>
        <p:spPr>
          <a:xfrm>
            <a:off x="4712699" y="3756341"/>
            <a:ext cx="0" cy="73976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64DADE9-1A7E-4633-C09D-789A6D7448CE}"/>
              </a:ext>
            </a:extLst>
          </p:cNvPr>
          <p:cNvSpPr txBox="1"/>
          <p:nvPr/>
        </p:nvSpPr>
        <p:spPr>
          <a:xfrm>
            <a:off x="4668034" y="4341494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Septiembre 2022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C8DECD6-A001-0AE6-6E9E-3E5391DD322D}"/>
              </a:ext>
            </a:extLst>
          </p:cNvPr>
          <p:cNvSpPr txBox="1"/>
          <p:nvPr/>
        </p:nvSpPr>
        <p:spPr>
          <a:xfrm>
            <a:off x="3510937" y="4201070"/>
            <a:ext cx="1108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…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3ADC67A-9730-3D0C-1F13-4FCA8A480D68}"/>
              </a:ext>
            </a:extLst>
          </p:cNvPr>
          <p:cNvSpPr txBox="1"/>
          <p:nvPr/>
        </p:nvSpPr>
        <p:spPr>
          <a:xfrm>
            <a:off x="1532839" y="4360050"/>
            <a:ext cx="165233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b="1" dirty="0">
                <a:solidFill>
                  <a:srgbClr val="C00000"/>
                </a:solidFill>
              </a:rPr>
              <a:t>Marzo 2022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A17E151-FD44-99FB-721C-DEDFC8DB6E0F}"/>
              </a:ext>
            </a:extLst>
          </p:cNvPr>
          <p:cNvSpPr txBox="1"/>
          <p:nvPr/>
        </p:nvSpPr>
        <p:spPr>
          <a:xfrm>
            <a:off x="1784596" y="3520914"/>
            <a:ext cx="136029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Inicio de vigencia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37F32E4-4433-5B27-D4E9-24A02C6A015B}"/>
              </a:ext>
            </a:extLst>
          </p:cNvPr>
          <p:cNvSpPr txBox="1"/>
          <p:nvPr/>
        </p:nvSpPr>
        <p:spPr>
          <a:xfrm>
            <a:off x="9485841" y="3169196"/>
            <a:ext cx="1187116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Fin de vigencia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5E08D9F1-7584-985C-F87C-4C01F5DAE367}"/>
              </a:ext>
            </a:extLst>
          </p:cNvPr>
          <p:cNvCxnSpPr>
            <a:cxnSpLocks/>
          </p:cNvCxnSpPr>
          <p:nvPr/>
        </p:nvCxnSpPr>
        <p:spPr>
          <a:xfrm>
            <a:off x="6488027" y="3852593"/>
            <a:ext cx="0" cy="71837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B26A4284-C108-5418-9D96-B9C5CA861A5B}"/>
              </a:ext>
            </a:extLst>
          </p:cNvPr>
          <p:cNvCxnSpPr>
            <a:cxnSpLocks/>
          </p:cNvCxnSpPr>
          <p:nvPr/>
        </p:nvCxnSpPr>
        <p:spPr>
          <a:xfrm>
            <a:off x="3001541" y="3665434"/>
            <a:ext cx="0" cy="82884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26DFBC4-6DAB-A5C8-539C-71EFC95EF663}"/>
              </a:ext>
            </a:extLst>
          </p:cNvPr>
          <p:cNvSpPr txBox="1"/>
          <p:nvPr/>
        </p:nvSpPr>
        <p:spPr>
          <a:xfrm>
            <a:off x="1709692" y="4754354"/>
            <a:ext cx="1427748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$40,000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$0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DE377D16-7873-B066-F249-230CB7F1CFDB}"/>
              </a:ext>
            </a:extLst>
          </p:cNvPr>
          <p:cNvCxnSpPr>
            <a:cxnSpLocks/>
          </p:cNvCxnSpPr>
          <p:nvPr/>
        </p:nvCxnSpPr>
        <p:spPr>
          <a:xfrm>
            <a:off x="7819520" y="3783077"/>
            <a:ext cx="0" cy="73976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45386F6-2952-3D4B-4603-32247B10917E}"/>
              </a:ext>
            </a:extLst>
          </p:cNvPr>
          <p:cNvSpPr txBox="1"/>
          <p:nvPr/>
        </p:nvSpPr>
        <p:spPr>
          <a:xfrm>
            <a:off x="7674952" y="4500544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Diciembre 2022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51E15B49-960E-C4F4-EB99-F4E431638C64}"/>
              </a:ext>
            </a:extLst>
          </p:cNvPr>
          <p:cNvCxnSpPr>
            <a:cxnSpLocks/>
          </p:cNvCxnSpPr>
          <p:nvPr/>
        </p:nvCxnSpPr>
        <p:spPr>
          <a:xfrm>
            <a:off x="9386301" y="3718908"/>
            <a:ext cx="0" cy="71837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79B84476-479D-A47D-4587-02234FD71A64}"/>
              </a:ext>
            </a:extLst>
          </p:cNvPr>
          <p:cNvSpPr txBox="1"/>
          <p:nvPr/>
        </p:nvSpPr>
        <p:spPr>
          <a:xfrm>
            <a:off x="7924597" y="4811255"/>
            <a:ext cx="1432060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$20,164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</a:t>
            </a:r>
          </a:p>
          <a:p>
            <a:pPr algn="ctr"/>
            <a:r>
              <a:rPr lang="es-MX" sz="1333" b="1" dirty="0"/>
              <a:t>$ 20,164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52CA49E9-557E-C7E5-C565-1A259EA67C4F}"/>
              </a:ext>
            </a:extLst>
          </p:cNvPr>
          <p:cNvSpPr/>
          <p:nvPr/>
        </p:nvSpPr>
        <p:spPr>
          <a:xfrm>
            <a:off x="7787248" y="3324731"/>
            <a:ext cx="1700464" cy="3096127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5E3855DE-1EDB-B237-90A9-C3F06D109CE8}"/>
              </a:ext>
            </a:extLst>
          </p:cNvPr>
          <p:cNvSpPr txBox="1"/>
          <p:nvPr/>
        </p:nvSpPr>
        <p:spPr>
          <a:xfrm>
            <a:off x="5007850" y="3420524"/>
            <a:ext cx="1352884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Cancelación a prorrata</a:t>
            </a:r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99F440B0-BC0C-F7FE-1D18-BCF5C5EC9A6A}"/>
              </a:ext>
            </a:extLst>
          </p:cNvPr>
          <p:cNvCxnSpPr>
            <a:cxnSpLocks/>
          </p:cNvCxnSpPr>
          <p:nvPr/>
        </p:nvCxnSpPr>
        <p:spPr>
          <a:xfrm>
            <a:off x="10332785" y="3783079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6521D38C-793B-D927-5039-7A4AF3B50775}"/>
              </a:ext>
            </a:extLst>
          </p:cNvPr>
          <p:cNvSpPr txBox="1"/>
          <p:nvPr/>
        </p:nvSpPr>
        <p:spPr>
          <a:xfrm>
            <a:off x="7959787" y="3465949"/>
            <a:ext cx="1352884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Cancelación a prorrata</a:t>
            </a:r>
          </a:p>
        </p:txBody>
      </p:sp>
    </p:spTree>
    <p:extLst>
      <p:ext uri="{BB962C8B-B14F-4D97-AF65-F5344CB8AC3E}">
        <p14:creationId xmlns:p14="http://schemas.microsoft.com/office/powerpoint/2010/main" val="934036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98060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Prima devengada</a:t>
            </a:r>
          </a:p>
        </p:txBody>
      </p:sp>
      <p:grpSp>
        <p:nvGrpSpPr>
          <p:cNvPr id="2" name="Google Shape;1134;p44">
            <a:extLst>
              <a:ext uri="{FF2B5EF4-FFF2-40B4-BE49-F238E27FC236}">
                <a16:creationId xmlns:a16="http://schemas.microsoft.com/office/drawing/2014/main" id="{321858A3-FE3A-E1BB-C025-79ECABEBA8D8}"/>
              </a:ext>
            </a:extLst>
          </p:cNvPr>
          <p:cNvGrpSpPr/>
          <p:nvPr/>
        </p:nvGrpSpPr>
        <p:grpSpPr>
          <a:xfrm>
            <a:off x="11055316" y="5829037"/>
            <a:ext cx="510999" cy="480063"/>
            <a:chOff x="6754864" y="4423478"/>
            <a:chExt cx="383249" cy="360047"/>
          </a:xfrm>
        </p:grpSpPr>
        <p:sp>
          <p:nvSpPr>
            <p:cNvPr id="4" name="Google Shape;1135;p44">
              <a:extLst>
                <a:ext uri="{FF2B5EF4-FFF2-40B4-BE49-F238E27FC236}">
                  <a16:creationId xmlns:a16="http://schemas.microsoft.com/office/drawing/2014/main" id="{E8E3C3C5-2B85-33A2-F907-4EFADFAA49EB}"/>
                </a:ext>
              </a:extLst>
            </p:cNvPr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" name="Google Shape;1136;p44">
              <a:extLst>
                <a:ext uri="{FF2B5EF4-FFF2-40B4-BE49-F238E27FC236}">
                  <a16:creationId xmlns:a16="http://schemas.microsoft.com/office/drawing/2014/main" id="{BB81001E-E7FA-4EAB-A4D6-C5D77D89BFF1}"/>
                </a:ext>
              </a:extLst>
            </p:cNvPr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1137;p44">
              <a:extLst>
                <a:ext uri="{FF2B5EF4-FFF2-40B4-BE49-F238E27FC236}">
                  <a16:creationId xmlns:a16="http://schemas.microsoft.com/office/drawing/2014/main" id="{DB43343F-6063-71A5-1780-D457354957C0}"/>
                </a:ext>
              </a:extLst>
            </p:cNvPr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1138;p44">
              <a:extLst>
                <a:ext uri="{FF2B5EF4-FFF2-40B4-BE49-F238E27FC236}">
                  <a16:creationId xmlns:a16="http://schemas.microsoft.com/office/drawing/2014/main" id="{BA733670-7213-C709-F0C0-268C47AC40FA}"/>
                </a:ext>
              </a:extLst>
            </p:cNvPr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1139;p44">
              <a:extLst>
                <a:ext uri="{FF2B5EF4-FFF2-40B4-BE49-F238E27FC236}">
                  <a16:creationId xmlns:a16="http://schemas.microsoft.com/office/drawing/2014/main" id="{B495DF4C-4541-86BF-1379-A306E44102FD}"/>
                </a:ext>
              </a:extLst>
            </p:cNvPr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1140;p44">
              <a:extLst>
                <a:ext uri="{FF2B5EF4-FFF2-40B4-BE49-F238E27FC236}">
                  <a16:creationId xmlns:a16="http://schemas.microsoft.com/office/drawing/2014/main" id="{96668B2D-3212-720E-A69C-8BD814F84EFE}"/>
                </a:ext>
              </a:extLst>
            </p:cNvPr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1141;p44">
              <a:extLst>
                <a:ext uri="{FF2B5EF4-FFF2-40B4-BE49-F238E27FC236}">
                  <a16:creationId xmlns:a16="http://schemas.microsoft.com/office/drawing/2014/main" id="{92824DE9-5F89-8D26-6AEB-A3F7E89CBDF0}"/>
                </a:ext>
              </a:extLst>
            </p:cNvPr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1142;p44">
              <a:extLst>
                <a:ext uri="{FF2B5EF4-FFF2-40B4-BE49-F238E27FC236}">
                  <a16:creationId xmlns:a16="http://schemas.microsoft.com/office/drawing/2014/main" id="{BFE3B9EE-82BB-78B3-E1B0-6EEB5EE06B0E}"/>
                </a:ext>
              </a:extLst>
            </p:cNvPr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1143;p44">
              <a:extLst>
                <a:ext uri="{FF2B5EF4-FFF2-40B4-BE49-F238E27FC236}">
                  <a16:creationId xmlns:a16="http://schemas.microsoft.com/office/drawing/2014/main" id="{BB67E368-930C-7761-6291-2375EC2241AB}"/>
                </a:ext>
              </a:extLst>
            </p:cNvPr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1144;p44">
              <a:extLst>
                <a:ext uri="{FF2B5EF4-FFF2-40B4-BE49-F238E27FC236}">
                  <a16:creationId xmlns:a16="http://schemas.microsoft.com/office/drawing/2014/main" id="{7472C332-361C-0A85-3D05-45998ADE478E}"/>
                </a:ext>
              </a:extLst>
            </p:cNvPr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1145;p44">
              <a:extLst>
                <a:ext uri="{FF2B5EF4-FFF2-40B4-BE49-F238E27FC236}">
                  <a16:creationId xmlns:a16="http://schemas.microsoft.com/office/drawing/2014/main" id="{E15C15D0-A12C-F490-D0AA-9DADDD5A3818}"/>
                </a:ext>
              </a:extLst>
            </p:cNvPr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1146;p44">
              <a:extLst>
                <a:ext uri="{FF2B5EF4-FFF2-40B4-BE49-F238E27FC236}">
                  <a16:creationId xmlns:a16="http://schemas.microsoft.com/office/drawing/2014/main" id="{C92CE6F1-22A3-ECC4-8E3D-8548D1B2A5E9}"/>
                </a:ext>
              </a:extLst>
            </p:cNvPr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1147;p44">
              <a:extLst>
                <a:ext uri="{FF2B5EF4-FFF2-40B4-BE49-F238E27FC236}">
                  <a16:creationId xmlns:a16="http://schemas.microsoft.com/office/drawing/2014/main" id="{4E230AA6-0B98-A2FB-787C-02016171EB49}"/>
                </a:ext>
              </a:extLst>
            </p:cNvPr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8" name="Google Shape;1148;p44">
            <a:extLst>
              <a:ext uri="{FF2B5EF4-FFF2-40B4-BE49-F238E27FC236}">
                <a16:creationId xmlns:a16="http://schemas.microsoft.com/office/drawing/2014/main" id="{99432523-877C-9E73-FBE9-BEDCE8E647B9}"/>
              </a:ext>
            </a:extLst>
          </p:cNvPr>
          <p:cNvGrpSpPr/>
          <p:nvPr/>
        </p:nvGrpSpPr>
        <p:grpSpPr>
          <a:xfrm>
            <a:off x="10197081" y="6091938"/>
            <a:ext cx="417172" cy="428567"/>
            <a:chOff x="7522550" y="4243277"/>
            <a:chExt cx="312879" cy="321425"/>
          </a:xfrm>
        </p:grpSpPr>
        <p:sp>
          <p:nvSpPr>
            <p:cNvPr id="19" name="Google Shape;1149;p44">
              <a:extLst>
                <a:ext uri="{FF2B5EF4-FFF2-40B4-BE49-F238E27FC236}">
                  <a16:creationId xmlns:a16="http://schemas.microsoft.com/office/drawing/2014/main" id="{58E088E7-7E0F-F9BA-4790-AFA061E957D5}"/>
                </a:ext>
              </a:extLst>
            </p:cNvPr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1150;p44">
              <a:extLst>
                <a:ext uri="{FF2B5EF4-FFF2-40B4-BE49-F238E27FC236}">
                  <a16:creationId xmlns:a16="http://schemas.microsoft.com/office/drawing/2014/main" id="{7FFE7E0B-53A5-FF68-7D14-004DD003298F}"/>
                </a:ext>
              </a:extLst>
            </p:cNvPr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1151;p44">
              <a:extLst>
                <a:ext uri="{FF2B5EF4-FFF2-40B4-BE49-F238E27FC236}">
                  <a16:creationId xmlns:a16="http://schemas.microsoft.com/office/drawing/2014/main" id="{3C54B275-1111-2183-868C-18FFAA995FDD}"/>
                </a:ext>
              </a:extLst>
            </p:cNvPr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1152;p44">
              <a:extLst>
                <a:ext uri="{FF2B5EF4-FFF2-40B4-BE49-F238E27FC236}">
                  <a16:creationId xmlns:a16="http://schemas.microsoft.com/office/drawing/2014/main" id="{19FBF9CA-A53E-65CB-6FC9-278ECC1D676E}"/>
                </a:ext>
              </a:extLst>
            </p:cNvPr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1153;p44">
              <a:extLst>
                <a:ext uri="{FF2B5EF4-FFF2-40B4-BE49-F238E27FC236}">
                  <a16:creationId xmlns:a16="http://schemas.microsoft.com/office/drawing/2014/main" id="{35222854-1796-21C3-F128-DC112F669450}"/>
                </a:ext>
              </a:extLst>
            </p:cNvPr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1154;p44">
              <a:extLst>
                <a:ext uri="{FF2B5EF4-FFF2-40B4-BE49-F238E27FC236}">
                  <a16:creationId xmlns:a16="http://schemas.microsoft.com/office/drawing/2014/main" id="{314BF7B1-6AF4-4AA5-C883-AAFAAB61C6EA}"/>
                </a:ext>
              </a:extLst>
            </p:cNvPr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1155;p44">
              <a:extLst>
                <a:ext uri="{FF2B5EF4-FFF2-40B4-BE49-F238E27FC236}">
                  <a16:creationId xmlns:a16="http://schemas.microsoft.com/office/drawing/2014/main" id="{DA32D917-6732-B397-262E-571977D7212E}"/>
                </a:ext>
              </a:extLst>
            </p:cNvPr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1156;p44">
              <a:extLst>
                <a:ext uri="{FF2B5EF4-FFF2-40B4-BE49-F238E27FC236}">
                  <a16:creationId xmlns:a16="http://schemas.microsoft.com/office/drawing/2014/main" id="{A665BFEC-5045-1048-7CA8-5A30C4E33347}"/>
                </a:ext>
              </a:extLst>
            </p:cNvPr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1157;p44">
              <a:extLst>
                <a:ext uri="{FF2B5EF4-FFF2-40B4-BE49-F238E27FC236}">
                  <a16:creationId xmlns:a16="http://schemas.microsoft.com/office/drawing/2014/main" id="{1BC67DF8-1416-7D3C-5E8A-8AB0FCED8492}"/>
                </a:ext>
              </a:extLst>
            </p:cNvPr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7" name="Marcador de contenido 46">
            <a:extLst>
              <a:ext uri="{FF2B5EF4-FFF2-40B4-BE49-F238E27FC236}">
                <a16:creationId xmlns:a16="http://schemas.microsoft.com/office/drawing/2014/main" id="{E4C1318D-086B-EC98-1F7A-C8E249B58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/>
              <a:t>Si el estatus es </a:t>
            </a:r>
            <a:r>
              <a:rPr lang="es-MX" sz="2000" b="1" dirty="0">
                <a:solidFill>
                  <a:schemeClr val="accent6"/>
                </a:solidFill>
              </a:rPr>
              <a:t>igual</a:t>
            </a:r>
            <a:r>
              <a:rPr lang="es-MX" sz="2000" dirty="0"/>
              <a:t> a Cancelada en el año de reporte (clave 3) y la fecha de alta es igual al año de reporte entonces la </a:t>
            </a:r>
            <a:r>
              <a:rPr lang="es-MX" sz="2000" b="1" dirty="0">
                <a:solidFill>
                  <a:schemeClr val="accent6"/>
                </a:solidFill>
              </a:rPr>
              <a:t>Prima Devengada </a:t>
            </a:r>
            <a:r>
              <a:rPr lang="es-MX" sz="2000" dirty="0"/>
              <a:t>debe ser </a:t>
            </a:r>
            <a:r>
              <a:rPr lang="es-MX" sz="2000" b="1" dirty="0">
                <a:solidFill>
                  <a:schemeClr val="accent6"/>
                </a:solidFill>
              </a:rPr>
              <a:t>igual</a:t>
            </a:r>
            <a:r>
              <a:rPr lang="es-MX" sz="2000" dirty="0"/>
              <a:t> a la Prima Emitida.</a:t>
            </a:r>
            <a:endParaRPr lang="es-ES" dirty="0"/>
          </a:p>
          <a:p>
            <a:endParaRPr lang="es-MX" dirty="0"/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6D060EEC-129B-18BC-6219-3E13F7D887F6}"/>
              </a:ext>
            </a:extLst>
          </p:cNvPr>
          <p:cNvCxnSpPr>
            <a:cxnSpLocks/>
          </p:cNvCxnSpPr>
          <p:nvPr/>
        </p:nvCxnSpPr>
        <p:spPr>
          <a:xfrm>
            <a:off x="2564130" y="4262739"/>
            <a:ext cx="7802295" cy="2649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E0B8276B-778F-16E1-4EEB-CB826258354F}"/>
              </a:ext>
            </a:extLst>
          </p:cNvPr>
          <p:cNvCxnSpPr>
            <a:cxnSpLocks/>
          </p:cNvCxnSpPr>
          <p:nvPr/>
        </p:nvCxnSpPr>
        <p:spPr>
          <a:xfrm>
            <a:off x="4758436" y="3895202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CB5AA7A4-B3C4-1903-58E9-618B5A39A4EE}"/>
              </a:ext>
            </a:extLst>
          </p:cNvPr>
          <p:cNvSpPr txBox="1"/>
          <p:nvPr/>
        </p:nvSpPr>
        <p:spPr>
          <a:xfrm>
            <a:off x="4713771" y="4480355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Septiembre 2022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7DDEAEB-7553-9A43-4C91-DE5D1EEF503B}"/>
              </a:ext>
            </a:extLst>
          </p:cNvPr>
          <p:cNvSpPr txBox="1"/>
          <p:nvPr/>
        </p:nvSpPr>
        <p:spPr>
          <a:xfrm>
            <a:off x="3556674" y="4339931"/>
            <a:ext cx="1108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…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D2666FE-C5D1-EF8D-A2FF-98F53B1C4063}"/>
              </a:ext>
            </a:extLst>
          </p:cNvPr>
          <p:cNvSpPr txBox="1"/>
          <p:nvPr/>
        </p:nvSpPr>
        <p:spPr>
          <a:xfrm>
            <a:off x="1665770" y="4500348"/>
            <a:ext cx="165233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b="1" dirty="0">
                <a:solidFill>
                  <a:srgbClr val="C00000"/>
                </a:solidFill>
              </a:rPr>
              <a:t>Marzo 2022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091F1B1-31A0-2656-30CF-AB09173F8F62}"/>
              </a:ext>
            </a:extLst>
          </p:cNvPr>
          <p:cNvSpPr txBox="1"/>
          <p:nvPr/>
        </p:nvSpPr>
        <p:spPr>
          <a:xfrm>
            <a:off x="1914865" y="3564415"/>
            <a:ext cx="136029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Inicio de vigencia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C62E086-223D-CE80-B4EF-3AAED0B7169D}"/>
              </a:ext>
            </a:extLst>
          </p:cNvPr>
          <p:cNvSpPr txBox="1"/>
          <p:nvPr/>
        </p:nvSpPr>
        <p:spPr>
          <a:xfrm>
            <a:off x="9531578" y="3308057"/>
            <a:ext cx="1187116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Fin de vigencia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A0A2C3E2-0FBC-3591-93EB-B1084ABFD8EF}"/>
              </a:ext>
            </a:extLst>
          </p:cNvPr>
          <p:cNvCxnSpPr>
            <a:cxnSpLocks/>
          </p:cNvCxnSpPr>
          <p:nvPr/>
        </p:nvCxnSpPr>
        <p:spPr>
          <a:xfrm>
            <a:off x="6533764" y="3991454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E5BD843F-C4EA-1F12-0F79-B0E5EC049796}"/>
              </a:ext>
            </a:extLst>
          </p:cNvPr>
          <p:cNvCxnSpPr>
            <a:cxnSpLocks/>
          </p:cNvCxnSpPr>
          <p:nvPr/>
        </p:nvCxnSpPr>
        <p:spPr>
          <a:xfrm>
            <a:off x="3047278" y="3804295"/>
            <a:ext cx="0" cy="8288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09F39FFD-6229-2D84-DF75-B17BEA0BE56F}"/>
              </a:ext>
            </a:extLst>
          </p:cNvPr>
          <p:cNvSpPr txBox="1"/>
          <p:nvPr/>
        </p:nvSpPr>
        <p:spPr>
          <a:xfrm>
            <a:off x="2087006" y="5091863"/>
            <a:ext cx="1427748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$40,000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$0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9A49EE36-6421-1694-DD97-B30D270DB619}"/>
              </a:ext>
            </a:extLst>
          </p:cNvPr>
          <p:cNvCxnSpPr>
            <a:cxnSpLocks/>
          </p:cNvCxnSpPr>
          <p:nvPr/>
        </p:nvCxnSpPr>
        <p:spPr>
          <a:xfrm>
            <a:off x="7865257" y="3921938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4EF9240-8492-652D-5E7E-4291C54A1483}"/>
              </a:ext>
            </a:extLst>
          </p:cNvPr>
          <p:cNvSpPr txBox="1"/>
          <p:nvPr/>
        </p:nvSpPr>
        <p:spPr>
          <a:xfrm>
            <a:off x="7804551" y="4571257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Diciembre 2022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92FD607A-E62C-730F-DF3D-0399ABCF6DE1}"/>
              </a:ext>
            </a:extLst>
          </p:cNvPr>
          <p:cNvCxnSpPr>
            <a:cxnSpLocks/>
          </p:cNvCxnSpPr>
          <p:nvPr/>
        </p:nvCxnSpPr>
        <p:spPr>
          <a:xfrm>
            <a:off x="9432038" y="3857769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DE37D465-4B7B-59B6-D61C-AA6A269B8BC8}"/>
              </a:ext>
            </a:extLst>
          </p:cNvPr>
          <p:cNvSpPr txBox="1"/>
          <p:nvPr/>
        </p:nvSpPr>
        <p:spPr>
          <a:xfrm>
            <a:off x="8030688" y="4899185"/>
            <a:ext cx="1432060" cy="1323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</a:t>
            </a:r>
          </a:p>
          <a:p>
            <a:pPr algn="ctr"/>
            <a:r>
              <a:rPr lang="es-MX" sz="1333" b="1" dirty="0"/>
              <a:t>$ 0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FB939220-BBDE-1F55-F0FE-94D3A4EF0093}"/>
              </a:ext>
            </a:extLst>
          </p:cNvPr>
          <p:cNvSpPr/>
          <p:nvPr/>
        </p:nvSpPr>
        <p:spPr>
          <a:xfrm>
            <a:off x="7894784" y="3293110"/>
            <a:ext cx="1700464" cy="3096127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59E9C212-2C10-4A8D-4D86-3AB6A981BB7A}"/>
              </a:ext>
            </a:extLst>
          </p:cNvPr>
          <p:cNvCxnSpPr>
            <a:cxnSpLocks/>
          </p:cNvCxnSpPr>
          <p:nvPr/>
        </p:nvCxnSpPr>
        <p:spPr>
          <a:xfrm>
            <a:off x="10378522" y="3921939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0A7EEBB-CE3E-ADC2-2DC3-631FC59A0525}"/>
              </a:ext>
            </a:extLst>
          </p:cNvPr>
          <p:cNvSpPr txBox="1"/>
          <p:nvPr/>
        </p:nvSpPr>
        <p:spPr>
          <a:xfrm>
            <a:off x="8171966" y="3487970"/>
            <a:ext cx="1187116" cy="707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Cancelada al inicio de vigencia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28016477-BD51-5982-5C24-8601EABD884E}"/>
              </a:ext>
            </a:extLst>
          </p:cNvPr>
          <p:cNvSpPr txBox="1"/>
          <p:nvPr/>
        </p:nvSpPr>
        <p:spPr>
          <a:xfrm>
            <a:off x="4800019" y="3603369"/>
            <a:ext cx="1545388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>
                <a:solidFill>
                  <a:srgbClr val="C00000"/>
                </a:solidFill>
              </a:rPr>
              <a:t>* Se cancela la póliza</a:t>
            </a:r>
          </a:p>
        </p:txBody>
      </p:sp>
    </p:spTree>
    <p:extLst>
      <p:ext uri="{BB962C8B-B14F-4D97-AF65-F5344CB8AC3E}">
        <p14:creationId xmlns:p14="http://schemas.microsoft.com/office/powerpoint/2010/main" val="3983323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98060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Prima devengada</a:t>
            </a:r>
          </a:p>
        </p:txBody>
      </p:sp>
      <p:grpSp>
        <p:nvGrpSpPr>
          <p:cNvPr id="2" name="Google Shape;1134;p44">
            <a:extLst>
              <a:ext uri="{FF2B5EF4-FFF2-40B4-BE49-F238E27FC236}">
                <a16:creationId xmlns:a16="http://schemas.microsoft.com/office/drawing/2014/main" id="{321858A3-FE3A-E1BB-C025-79ECABEBA8D8}"/>
              </a:ext>
            </a:extLst>
          </p:cNvPr>
          <p:cNvGrpSpPr/>
          <p:nvPr/>
        </p:nvGrpSpPr>
        <p:grpSpPr>
          <a:xfrm>
            <a:off x="11055316" y="5829037"/>
            <a:ext cx="510999" cy="480063"/>
            <a:chOff x="6754864" y="4423478"/>
            <a:chExt cx="383249" cy="360047"/>
          </a:xfrm>
        </p:grpSpPr>
        <p:sp>
          <p:nvSpPr>
            <p:cNvPr id="4" name="Google Shape;1135;p44">
              <a:extLst>
                <a:ext uri="{FF2B5EF4-FFF2-40B4-BE49-F238E27FC236}">
                  <a16:creationId xmlns:a16="http://schemas.microsoft.com/office/drawing/2014/main" id="{E8E3C3C5-2B85-33A2-F907-4EFADFAA49EB}"/>
                </a:ext>
              </a:extLst>
            </p:cNvPr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" name="Google Shape;1136;p44">
              <a:extLst>
                <a:ext uri="{FF2B5EF4-FFF2-40B4-BE49-F238E27FC236}">
                  <a16:creationId xmlns:a16="http://schemas.microsoft.com/office/drawing/2014/main" id="{BB81001E-E7FA-4EAB-A4D6-C5D77D89BFF1}"/>
                </a:ext>
              </a:extLst>
            </p:cNvPr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1137;p44">
              <a:extLst>
                <a:ext uri="{FF2B5EF4-FFF2-40B4-BE49-F238E27FC236}">
                  <a16:creationId xmlns:a16="http://schemas.microsoft.com/office/drawing/2014/main" id="{DB43343F-6063-71A5-1780-D457354957C0}"/>
                </a:ext>
              </a:extLst>
            </p:cNvPr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1138;p44">
              <a:extLst>
                <a:ext uri="{FF2B5EF4-FFF2-40B4-BE49-F238E27FC236}">
                  <a16:creationId xmlns:a16="http://schemas.microsoft.com/office/drawing/2014/main" id="{BA733670-7213-C709-F0C0-268C47AC40FA}"/>
                </a:ext>
              </a:extLst>
            </p:cNvPr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1139;p44">
              <a:extLst>
                <a:ext uri="{FF2B5EF4-FFF2-40B4-BE49-F238E27FC236}">
                  <a16:creationId xmlns:a16="http://schemas.microsoft.com/office/drawing/2014/main" id="{B495DF4C-4541-86BF-1379-A306E44102FD}"/>
                </a:ext>
              </a:extLst>
            </p:cNvPr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1140;p44">
              <a:extLst>
                <a:ext uri="{FF2B5EF4-FFF2-40B4-BE49-F238E27FC236}">
                  <a16:creationId xmlns:a16="http://schemas.microsoft.com/office/drawing/2014/main" id="{96668B2D-3212-720E-A69C-8BD814F84EFE}"/>
                </a:ext>
              </a:extLst>
            </p:cNvPr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1141;p44">
              <a:extLst>
                <a:ext uri="{FF2B5EF4-FFF2-40B4-BE49-F238E27FC236}">
                  <a16:creationId xmlns:a16="http://schemas.microsoft.com/office/drawing/2014/main" id="{92824DE9-5F89-8D26-6AEB-A3F7E89CBDF0}"/>
                </a:ext>
              </a:extLst>
            </p:cNvPr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1142;p44">
              <a:extLst>
                <a:ext uri="{FF2B5EF4-FFF2-40B4-BE49-F238E27FC236}">
                  <a16:creationId xmlns:a16="http://schemas.microsoft.com/office/drawing/2014/main" id="{BFE3B9EE-82BB-78B3-E1B0-6EEB5EE06B0E}"/>
                </a:ext>
              </a:extLst>
            </p:cNvPr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1143;p44">
              <a:extLst>
                <a:ext uri="{FF2B5EF4-FFF2-40B4-BE49-F238E27FC236}">
                  <a16:creationId xmlns:a16="http://schemas.microsoft.com/office/drawing/2014/main" id="{BB67E368-930C-7761-6291-2375EC2241AB}"/>
                </a:ext>
              </a:extLst>
            </p:cNvPr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1144;p44">
              <a:extLst>
                <a:ext uri="{FF2B5EF4-FFF2-40B4-BE49-F238E27FC236}">
                  <a16:creationId xmlns:a16="http://schemas.microsoft.com/office/drawing/2014/main" id="{7472C332-361C-0A85-3D05-45998ADE478E}"/>
                </a:ext>
              </a:extLst>
            </p:cNvPr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1145;p44">
              <a:extLst>
                <a:ext uri="{FF2B5EF4-FFF2-40B4-BE49-F238E27FC236}">
                  <a16:creationId xmlns:a16="http://schemas.microsoft.com/office/drawing/2014/main" id="{E15C15D0-A12C-F490-D0AA-9DADDD5A3818}"/>
                </a:ext>
              </a:extLst>
            </p:cNvPr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1146;p44">
              <a:extLst>
                <a:ext uri="{FF2B5EF4-FFF2-40B4-BE49-F238E27FC236}">
                  <a16:creationId xmlns:a16="http://schemas.microsoft.com/office/drawing/2014/main" id="{C92CE6F1-22A3-ECC4-8E3D-8548D1B2A5E9}"/>
                </a:ext>
              </a:extLst>
            </p:cNvPr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1147;p44">
              <a:extLst>
                <a:ext uri="{FF2B5EF4-FFF2-40B4-BE49-F238E27FC236}">
                  <a16:creationId xmlns:a16="http://schemas.microsoft.com/office/drawing/2014/main" id="{4E230AA6-0B98-A2FB-787C-02016171EB49}"/>
                </a:ext>
              </a:extLst>
            </p:cNvPr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8" name="Google Shape;1148;p44">
            <a:extLst>
              <a:ext uri="{FF2B5EF4-FFF2-40B4-BE49-F238E27FC236}">
                <a16:creationId xmlns:a16="http://schemas.microsoft.com/office/drawing/2014/main" id="{99432523-877C-9E73-FBE9-BEDCE8E647B9}"/>
              </a:ext>
            </a:extLst>
          </p:cNvPr>
          <p:cNvGrpSpPr/>
          <p:nvPr/>
        </p:nvGrpSpPr>
        <p:grpSpPr>
          <a:xfrm>
            <a:off x="10197081" y="6091938"/>
            <a:ext cx="417172" cy="428567"/>
            <a:chOff x="7522550" y="4243277"/>
            <a:chExt cx="312879" cy="321425"/>
          </a:xfrm>
        </p:grpSpPr>
        <p:sp>
          <p:nvSpPr>
            <p:cNvPr id="19" name="Google Shape;1149;p44">
              <a:extLst>
                <a:ext uri="{FF2B5EF4-FFF2-40B4-BE49-F238E27FC236}">
                  <a16:creationId xmlns:a16="http://schemas.microsoft.com/office/drawing/2014/main" id="{58E088E7-7E0F-F9BA-4790-AFA061E957D5}"/>
                </a:ext>
              </a:extLst>
            </p:cNvPr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1150;p44">
              <a:extLst>
                <a:ext uri="{FF2B5EF4-FFF2-40B4-BE49-F238E27FC236}">
                  <a16:creationId xmlns:a16="http://schemas.microsoft.com/office/drawing/2014/main" id="{7FFE7E0B-53A5-FF68-7D14-004DD003298F}"/>
                </a:ext>
              </a:extLst>
            </p:cNvPr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1151;p44">
              <a:extLst>
                <a:ext uri="{FF2B5EF4-FFF2-40B4-BE49-F238E27FC236}">
                  <a16:creationId xmlns:a16="http://schemas.microsoft.com/office/drawing/2014/main" id="{3C54B275-1111-2183-868C-18FFAA995FDD}"/>
                </a:ext>
              </a:extLst>
            </p:cNvPr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1152;p44">
              <a:extLst>
                <a:ext uri="{FF2B5EF4-FFF2-40B4-BE49-F238E27FC236}">
                  <a16:creationId xmlns:a16="http://schemas.microsoft.com/office/drawing/2014/main" id="{19FBF9CA-A53E-65CB-6FC9-278ECC1D676E}"/>
                </a:ext>
              </a:extLst>
            </p:cNvPr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1153;p44">
              <a:extLst>
                <a:ext uri="{FF2B5EF4-FFF2-40B4-BE49-F238E27FC236}">
                  <a16:creationId xmlns:a16="http://schemas.microsoft.com/office/drawing/2014/main" id="{35222854-1796-21C3-F128-DC112F669450}"/>
                </a:ext>
              </a:extLst>
            </p:cNvPr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1154;p44">
              <a:extLst>
                <a:ext uri="{FF2B5EF4-FFF2-40B4-BE49-F238E27FC236}">
                  <a16:creationId xmlns:a16="http://schemas.microsoft.com/office/drawing/2014/main" id="{314BF7B1-6AF4-4AA5-C883-AAFAAB61C6EA}"/>
                </a:ext>
              </a:extLst>
            </p:cNvPr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1155;p44">
              <a:extLst>
                <a:ext uri="{FF2B5EF4-FFF2-40B4-BE49-F238E27FC236}">
                  <a16:creationId xmlns:a16="http://schemas.microsoft.com/office/drawing/2014/main" id="{DA32D917-6732-B397-262E-571977D7212E}"/>
                </a:ext>
              </a:extLst>
            </p:cNvPr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1156;p44">
              <a:extLst>
                <a:ext uri="{FF2B5EF4-FFF2-40B4-BE49-F238E27FC236}">
                  <a16:creationId xmlns:a16="http://schemas.microsoft.com/office/drawing/2014/main" id="{A665BFEC-5045-1048-7CA8-5A30C4E33347}"/>
                </a:ext>
              </a:extLst>
            </p:cNvPr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1157;p44">
              <a:extLst>
                <a:ext uri="{FF2B5EF4-FFF2-40B4-BE49-F238E27FC236}">
                  <a16:creationId xmlns:a16="http://schemas.microsoft.com/office/drawing/2014/main" id="{1BC67DF8-1416-7D3C-5E8A-8AB0FCED8492}"/>
                </a:ext>
              </a:extLst>
            </p:cNvPr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7" name="Marcador de contenido 46">
            <a:extLst>
              <a:ext uri="{FF2B5EF4-FFF2-40B4-BE49-F238E27FC236}">
                <a16:creationId xmlns:a16="http://schemas.microsoft.com/office/drawing/2014/main" id="{E4C1318D-086B-EC98-1F7A-C8E249B58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/>
              <a:t>Si el estatus es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000" dirty="0"/>
              <a:t> a Cancelada en el año de reporte (clave 3) o Expirada o cancelada en ejercicios anteriores (clave 5) y la fecha de alta es menor al año de reporte entonces la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Prima Devengada </a:t>
            </a:r>
            <a:r>
              <a:rPr lang="es-MX" sz="2000" dirty="0"/>
              <a:t>debe ser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mayor</a:t>
            </a:r>
            <a:r>
              <a:rPr lang="es-MX" sz="2000" dirty="0"/>
              <a:t> o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000" dirty="0"/>
              <a:t> a la Prima Emitida.</a:t>
            </a:r>
          </a:p>
          <a:p>
            <a:endParaRPr lang="es-MX" dirty="0"/>
          </a:p>
        </p:txBody>
      </p: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F71CCC0E-5224-D106-598B-88025744506B}"/>
              </a:ext>
            </a:extLst>
          </p:cNvPr>
          <p:cNvCxnSpPr>
            <a:cxnSpLocks/>
          </p:cNvCxnSpPr>
          <p:nvPr/>
        </p:nvCxnSpPr>
        <p:spPr>
          <a:xfrm>
            <a:off x="2507830" y="4387120"/>
            <a:ext cx="7802295" cy="2649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DC627B4D-24E9-4360-CB49-801D10CC0588}"/>
              </a:ext>
            </a:extLst>
          </p:cNvPr>
          <p:cNvCxnSpPr>
            <a:cxnSpLocks/>
          </p:cNvCxnSpPr>
          <p:nvPr/>
        </p:nvCxnSpPr>
        <p:spPr>
          <a:xfrm>
            <a:off x="4702136" y="4019583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7F78474-6E6C-3980-529C-227A1C6769F2}"/>
              </a:ext>
            </a:extLst>
          </p:cNvPr>
          <p:cNvSpPr txBox="1"/>
          <p:nvPr/>
        </p:nvSpPr>
        <p:spPr>
          <a:xfrm>
            <a:off x="4657471" y="4604736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Septiembre 2022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F7F7D6E3-99B9-1B8C-5E1C-60BB3F57DDA5}"/>
              </a:ext>
            </a:extLst>
          </p:cNvPr>
          <p:cNvSpPr txBox="1"/>
          <p:nvPr/>
        </p:nvSpPr>
        <p:spPr>
          <a:xfrm>
            <a:off x="3500374" y="4464312"/>
            <a:ext cx="1108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…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3BDC2CA-9F86-9EDC-C524-DBA76FAC05AF}"/>
              </a:ext>
            </a:extLst>
          </p:cNvPr>
          <p:cNvSpPr txBox="1"/>
          <p:nvPr/>
        </p:nvSpPr>
        <p:spPr>
          <a:xfrm>
            <a:off x="1609470" y="4624729"/>
            <a:ext cx="165233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b="1" dirty="0">
                <a:solidFill>
                  <a:srgbClr val="C00000"/>
                </a:solidFill>
              </a:rPr>
              <a:t>Marzo 2021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88151555-3BB5-D8A1-658E-6D17CAA64A79}"/>
              </a:ext>
            </a:extLst>
          </p:cNvPr>
          <p:cNvSpPr txBox="1"/>
          <p:nvPr/>
        </p:nvSpPr>
        <p:spPr>
          <a:xfrm>
            <a:off x="1799572" y="3619970"/>
            <a:ext cx="136029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Inicio de vigencia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05DFC586-C227-3352-C923-F4B97C82CB28}"/>
              </a:ext>
            </a:extLst>
          </p:cNvPr>
          <p:cNvSpPr txBox="1"/>
          <p:nvPr/>
        </p:nvSpPr>
        <p:spPr>
          <a:xfrm>
            <a:off x="9475278" y="3432438"/>
            <a:ext cx="1187116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Fin de vigencia</a:t>
            </a:r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90E40B17-0FE4-4EC1-D16F-E8810E3D0934}"/>
              </a:ext>
            </a:extLst>
          </p:cNvPr>
          <p:cNvCxnSpPr>
            <a:cxnSpLocks/>
          </p:cNvCxnSpPr>
          <p:nvPr/>
        </p:nvCxnSpPr>
        <p:spPr>
          <a:xfrm>
            <a:off x="6477464" y="4115835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0A05CF59-2EEE-4ABB-105D-B0D9E80B9E14}"/>
              </a:ext>
            </a:extLst>
          </p:cNvPr>
          <p:cNvCxnSpPr>
            <a:cxnSpLocks/>
          </p:cNvCxnSpPr>
          <p:nvPr/>
        </p:nvCxnSpPr>
        <p:spPr>
          <a:xfrm>
            <a:off x="3017104" y="3930499"/>
            <a:ext cx="0" cy="8288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7" name="CuadroTexto 56">
            <a:extLst>
              <a:ext uri="{FF2B5EF4-FFF2-40B4-BE49-F238E27FC236}">
                <a16:creationId xmlns:a16="http://schemas.microsoft.com/office/drawing/2014/main" id="{B15589AF-4D17-3A7B-287D-7C3AA0A55DBE}"/>
              </a:ext>
            </a:extLst>
          </p:cNvPr>
          <p:cNvSpPr txBox="1"/>
          <p:nvPr/>
        </p:nvSpPr>
        <p:spPr>
          <a:xfrm>
            <a:off x="1609470" y="5058800"/>
            <a:ext cx="1427748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$40,000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$0</a:t>
            </a:r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9C3C6146-CEB5-670B-29F4-7137C2DAB292}"/>
              </a:ext>
            </a:extLst>
          </p:cNvPr>
          <p:cNvCxnSpPr>
            <a:cxnSpLocks/>
          </p:cNvCxnSpPr>
          <p:nvPr/>
        </p:nvCxnSpPr>
        <p:spPr>
          <a:xfrm>
            <a:off x="7808957" y="4046319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821BBF5-61DD-2C8C-9BD8-40E52BD3AC65}"/>
              </a:ext>
            </a:extLst>
          </p:cNvPr>
          <p:cNvSpPr txBox="1"/>
          <p:nvPr/>
        </p:nvSpPr>
        <p:spPr>
          <a:xfrm>
            <a:off x="7597271" y="4661040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Diciembre 2022</a:t>
            </a:r>
          </a:p>
        </p:txBody>
      </p: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4A868FC8-C9A8-3C86-FEF6-1F780526BFF4}"/>
              </a:ext>
            </a:extLst>
          </p:cNvPr>
          <p:cNvCxnSpPr>
            <a:cxnSpLocks/>
          </p:cNvCxnSpPr>
          <p:nvPr/>
        </p:nvCxnSpPr>
        <p:spPr>
          <a:xfrm>
            <a:off x="9375739" y="3982150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:a16="http://schemas.microsoft.com/office/drawing/2014/main" id="{E2986FF5-A350-A73A-0F6A-D2DE2E5DCE59}"/>
              </a:ext>
            </a:extLst>
          </p:cNvPr>
          <p:cNvSpPr txBox="1"/>
          <p:nvPr/>
        </p:nvSpPr>
        <p:spPr>
          <a:xfrm>
            <a:off x="7943679" y="4942829"/>
            <a:ext cx="1432060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</a:t>
            </a:r>
            <a:r>
              <a:rPr lang="es-MX" sz="1333" b="1" dirty="0">
                <a:solidFill>
                  <a:srgbClr val="C00000"/>
                </a:solidFill>
              </a:rPr>
              <a:t>-$19,836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</a:t>
            </a:r>
          </a:p>
          <a:p>
            <a:pPr algn="ctr"/>
            <a:r>
              <a:rPr lang="es-MX" sz="1333" b="1" dirty="0"/>
              <a:t>$ 20,164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57A5BD0-1765-EF23-E38F-2A1537EEA664}"/>
              </a:ext>
            </a:extLst>
          </p:cNvPr>
          <p:cNvSpPr/>
          <p:nvPr/>
        </p:nvSpPr>
        <p:spPr>
          <a:xfrm>
            <a:off x="7760516" y="3649000"/>
            <a:ext cx="1700464" cy="293797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EEE62AF9-B03F-3CEE-81BA-AA7A32A8F104}"/>
              </a:ext>
            </a:extLst>
          </p:cNvPr>
          <p:cNvSpPr txBox="1"/>
          <p:nvPr/>
        </p:nvSpPr>
        <p:spPr>
          <a:xfrm>
            <a:off x="5046447" y="3595275"/>
            <a:ext cx="1352884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Cancelación a prorrata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2CF2A504-5707-70E5-C4A7-9C8015699A63}"/>
              </a:ext>
            </a:extLst>
          </p:cNvPr>
          <p:cNvCxnSpPr>
            <a:cxnSpLocks/>
          </p:cNvCxnSpPr>
          <p:nvPr/>
        </p:nvCxnSpPr>
        <p:spPr>
          <a:xfrm>
            <a:off x="10322223" y="4046321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B12A9D57-2249-35D0-7543-128959F7D48A}"/>
              </a:ext>
            </a:extLst>
          </p:cNvPr>
          <p:cNvSpPr txBox="1"/>
          <p:nvPr/>
        </p:nvSpPr>
        <p:spPr>
          <a:xfrm>
            <a:off x="7953208" y="3727489"/>
            <a:ext cx="1352884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Cancelación a prorrata</a:t>
            </a:r>
          </a:p>
        </p:txBody>
      </p:sp>
    </p:spTree>
    <p:extLst>
      <p:ext uri="{BB962C8B-B14F-4D97-AF65-F5344CB8AC3E}">
        <p14:creationId xmlns:p14="http://schemas.microsoft.com/office/powerpoint/2010/main" val="4197497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98060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Prima devengada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839165"/>
            <a:ext cx="10058400" cy="1450757"/>
          </a:xfrm>
        </p:spPr>
        <p:txBody>
          <a:bodyPr>
            <a:normAutofit/>
          </a:bodyPr>
          <a:lstStyle/>
          <a:p>
            <a:pPr marL="558786" indent="-457189">
              <a:spcBef>
                <a:spcPts val="8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2000" dirty="0"/>
              <a:t>Si el estatus es </a:t>
            </a:r>
            <a:r>
              <a:rPr lang="es-MX" sz="2000" b="1" dirty="0">
                <a:solidFill>
                  <a:schemeClr val="accent6"/>
                </a:solidFill>
              </a:rPr>
              <a:t>igual</a:t>
            </a:r>
            <a:r>
              <a:rPr lang="es-MX" sz="2000" dirty="0"/>
              <a:t> a Cancelada en el año de reporte (clave 3) o Expirada o cancelada en ejercicios anteriores (clave 5) y la fecha de alta es menor al año de reporte entonces la </a:t>
            </a:r>
            <a:r>
              <a:rPr lang="es-MX" sz="2000" b="1" dirty="0">
                <a:solidFill>
                  <a:schemeClr val="accent6"/>
                </a:solidFill>
              </a:rPr>
              <a:t>Prima Devengada </a:t>
            </a:r>
            <a:r>
              <a:rPr lang="es-MX" sz="2000" dirty="0"/>
              <a:t>debe ser </a:t>
            </a:r>
            <a:r>
              <a:rPr lang="es-MX" sz="2000" b="1" dirty="0">
                <a:solidFill>
                  <a:schemeClr val="accent6"/>
                </a:solidFill>
              </a:rPr>
              <a:t>mayor</a:t>
            </a:r>
            <a:r>
              <a:rPr lang="es-MX" sz="2000" dirty="0"/>
              <a:t> o </a:t>
            </a:r>
            <a:r>
              <a:rPr lang="es-MX" sz="2000" b="1" dirty="0">
                <a:solidFill>
                  <a:schemeClr val="accent6"/>
                </a:solidFill>
              </a:rPr>
              <a:t>igual</a:t>
            </a:r>
            <a:r>
              <a:rPr lang="es-MX" sz="2000" dirty="0"/>
              <a:t> a la Prima Emitida.</a:t>
            </a:r>
          </a:p>
        </p:txBody>
      </p:sp>
      <p:grpSp>
        <p:nvGrpSpPr>
          <p:cNvPr id="2" name="Google Shape;1134;p44">
            <a:extLst>
              <a:ext uri="{FF2B5EF4-FFF2-40B4-BE49-F238E27FC236}">
                <a16:creationId xmlns:a16="http://schemas.microsoft.com/office/drawing/2014/main" id="{321858A3-FE3A-E1BB-C025-79ECABEBA8D8}"/>
              </a:ext>
            </a:extLst>
          </p:cNvPr>
          <p:cNvGrpSpPr/>
          <p:nvPr/>
        </p:nvGrpSpPr>
        <p:grpSpPr>
          <a:xfrm>
            <a:off x="11055316" y="5829037"/>
            <a:ext cx="510999" cy="480063"/>
            <a:chOff x="6754864" y="4423478"/>
            <a:chExt cx="383249" cy="360047"/>
          </a:xfrm>
        </p:grpSpPr>
        <p:sp>
          <p:nvSpPr>
            <p:cNvPr id="4" name="Google Shape;1135;p44">
              <a:extLst>
                <a:ext uri="{FF2B5EF4-FFF2-40B4-BE49-F238E27FC236}">
                  <a16:creationId xmlns:a16="http://schemas.microsoft.com/office/drawing/2014/main" id="{E8E3C3C5-2B85-33A2-F907-4EFADFAA49EB}"/>
                </a:ext>
              </a:extLst>
            </p:cNvPr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" name="Google Shape;1136;p44">
              <a:extLst>
                <a:ext uri="{FF2B5EF4-FFF2-40B4-BE49-F238E27FC236}">
                  <a16:creationId xmlns:a16="http://schemas.microsoft.com/office/drawing/2014/main" id="{BB81001E-E7FA-4EAB-A4D6-C5D77D89BFF1}"/>
                </a:ext>
              </a:extLst>
            </p:cNvPr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1137;p44">
              <a:extLst>
                <a:ext uri="{FF2B5EF4-FFF2-40B4-BE49-F238E27FC236}">
                  <a16:creationId xmlns:a16="http://schemas.microsoft.com/office/drawing/2014/main" id="{DB43343F-6063-71A5-1780-D457354957C0}"/>
                </a:ext>
              </a:extLst>
            </p:cNvPr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1138;p44">
              <a:extLst>
                <a:ext uri="{FF2B5EF4-FFF2-40B4-BE49-F238E27FC236}">
                  <a16:creationId xmlns:a16="http://schemas.microsoft.com/office/drawing/2014/main" id="{BA733670-7213-C709-F0C0-268C47AC40FA}"/>
                </a:ext>
              </a:extLst>
            </p:cNvPr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1139;p44">
              <a:extLst>
                <a:ext uri="{FF2B5EF4-FFF2-40B4-BE49-F238E27FC236}">
                  <a16:creationId xmlns:a16="http://schemas.microsoft.com/office/drawing/2014/main" id="{B495DF4C-4541-86BF-1379-A306E44102FD}"/>
                </a:ext>
              </a:extLst>
            </p:cNvPr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1140;p44">
              <a:extLst>
                <a:ext uri="{FF2B5EF4-FFF2-40B4-BE49-F238E27FC236}">
                  <a16:creationId xmlns:a16="http://schemas.microsoft.com/office/drawing/2014/main" id="{96668B2D-3212-720E-A69C-8BD814F84EFE}"/>
                </a:ext>
              </a:extLst>
            </p:cNvPr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1141;p44">
              <a:extLst>
                <a:ext uri="{FF2B5EF4-FFF2-40B4-BE49-F238E27FC236}">
                  <a16:creationId xmlns:a16="http://schemas.microsoft.com/office/drawing/2014/main" id="{92824DE9-5F89-8D26-6AEB-A3F7E89CBDF0}"/>
                </a:ext>
              </a:extLst>
            </p:cNvPr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1142;p44">
              <a:extLst>
                <a:ext uri="{FF2B5EF4-FFF2-40B4-BE49-F238E27FC236}">
                  <a16:creationId xmlns:a16="http://schemas.microsoft.com/office/drawing/2014/main" id="{BFE3B9EE-82BB-78B3-E1B0-6EEB5EE06B0E}"/>
                </a:ext>
              </a:extLst>
            </p:cNvPr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1143;p44">
              <a:extLst>
                <a:ext uri="{FF2B5EF4-FFF2-40B4-BE49-F238E27FC236}">
                  <a16:creationId xmlns:a16="http://schemas.microsoft.com/office/drawing/2014/main" id="{BB67E368-930C-7761-6291-2375EC2241AB}"/>
                </a:ext>
              </a:extLst>
            </p:cNvPr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1144;p44">
              <a:extLst>
                <a:ext uri="{FF2B5EF4-FFF2-40B4-BE49-F238E27FC236}">
                  <a16:creationId xmlns:a16="http://schemas.microsoft.com/office/drawing/2014/main" id="{7472C332-361C-0A85-3D05-45998ADE478E}"/>
                </a:ext>
              </a:extLst>
            </p:cNvPr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1145;p44">
              <a:extLst>
                <a:ext uri="{FF2B5EF4-FFF2-40B4-BE49-F238E27FC236}">
                  <a16:creationId xmlns:a16="http://schemas.microsoft.com/office/drawing/2014/main" id="{E15C15D0-A12C-F490-D0AA-9DADDD5A3818}"/>
                </a:ext>
              </a:extLst>
            </p:cNvPr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1146;p44">
              <a:extLst>
                <a:ext uri="{FF2B5EF4-FFF2-40B4-BE49-F238E27FC236}">
                  <a16:creationId xmlns:a16="http://schemas.microsoft.com/office/drawing/2014/main" id="{C92CE6F1-22A3-ECC4-8E3D-8548D1B2A5E9}"/>
                </a:ext>
              </a:extLst>
            </p:cNvPr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1147;p44">
              <a:extLst>
                <a:ext uri="{FF2B5EF4-FFF2-40B4-BE49-F238E27FC236}">
                  <a16:creationId xmlns:a16="http://schemas.microsoft.com/office/drawing/2014/main" id="{4E230AA6-0B98-A2FB-787C-02016171EB49}"/>
                </a:ext>
              </a:extLst>
            </p:cNvPr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8" name="Google Shape;1148;p44">
            <a:extLst>
              <a:ext uri="{FF2B5EF4-FFF2-40B4-BE49-F238E27FC236}">
                <a16:creationId xmlns:a16="http://schemas.microsoft.com/office/drawing/2014/main" id="{99432523-877C-9E73-FBE9-BEDCE8E647B9}"/>
              </a:ext>
            </a:extLst>
          </p:cNvPr>
          <p:cNvGrpSpPr/>
          <p:nvPr/>
        </p:nvGrpSpPr>
        <p:grpSpPr>
          <a:xfrm>
            <a:off x="10197081" y="6091938"/>
            <a:ext cx="417172" cy="428567"/>
            <a:chOff x="7522550" y="4243277"/>
            <a:chExt cx="312879" cy="321425"/>
          </a:xfrm>
        </p:grpSpPr>
        <p:sp>
          <p:nvSpPr>
            <p:cNvPr id="19" name="Google Shape;1149;p44">
              <a:extLst>
                <a:ext uri="{FF2B5EF4-FFF2-40B4-BE49-F238E27FC236}">
                  <a16:creationId xmlns:a16="http://schemas.microsoft.com/office/drawing/2014/main" id="{58E088E7-7E0F-F9BA-4790-AFA061E957D5}"/>
                </a:ext>
              </a:extLst>
            </p:cNvPr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1150;p44">
              <a:extLst>
                <a:ext uri="{FF2B5EF4-FFF2-40B4-BE49-F238E27FC236}">
                  <a16:creationId xmlns:a16="http://schemas.microsoft.com/office/drawing/2014/main" id="{7FFE7E0B-53A5-FF68-7D14-004DD003298F}"/>
                </a:ext>
              </a:extLst>
            </p:cNvPr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1151;p44">
              <a:extLst>
                <a:ext uri="{FF2B5EF4-FFF2-40B4-BE49-F238E27FC236}">
                  <a16:creationId xmlns:a16="http://schemas.microsoft.com/office/drawing/2014/main" id="{3C54B275-1111-2183-868C-18FFAA995FDD}"/>
                </a:ext>
              </a:extLst>
            </p:cNvPr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1152;p44">
              <a:extLst>
                <a:ext uri="{FF2B5EF4-FFF2-40B4-BE49-F238E27FC236}">
                  <a16:creationId xmlns:a16="http://schemas.microsoft.com/office/drawing/2014/main" id="{19FBF9CA-A53E-65CB-6FC9-278ECC1D676E}"/>
                </a:ext>
              </a:extLst>
            </p:cNvPr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1153;p44">
              <a:extLst>
                <a:ext uri="{FF2B5EF4-FFF2-40B4-BE49-F238E27FC236}">
                  <a16:creationId xmlns:a16="http://schemas.microsoft.com/office/drawing/2014/main" id="{35222854-1796-21C3-F128-DC112F669450}"/>
                </a:ext>
              </a:extLst>
            </p:cNvPr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1154;p44">
              <a:extLst>
                <a:ext uri="{FF2B5EF4-FFF2-40B4-BE49-F238E27FC236}">
                  <a16:creationId xmlns:a16="http://schemas.microsoft.com/office/drawing/2014/main" id="{314BF7B1-6AF4-4AA5-C883-AAFAAB61C6EA}"/>
                </a:ext>
              </a:extLst>
            </p:cNvPr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1155;p44">
              <a:extLst>
                <a:ext uri="{FF2B5EF4-FFF2-40B4-BE49-F238E27FC236}">
                  <a16:creationId xmlns:a16="http://schemas.microsoft.com/office/drawing/2014/main" id="{DA32D917-6732-B397-262E-571977D7212E}"/>
                </a:ext>
              </a:extLst>
            </p:cNvPr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1156;p44">
              <a:extLst>
                <a:ext uri="{FF2B5EF4-FFF2-40B4-BE49-F238E27FC236}">
                  <a16:creationId xmlns:a16="http://schemas.microsoft.com/office/drawing/2014/main" id="{A665BFEC-5045-1048-7CA8-5A30C4E33347}"/>
                </a:ext>
              </a:extLst>
            </p:cNvPr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1157;p44">
              <a:extLst>
                <a:ext uri="{FF2B5EF4-FFF2-40B4-BE49-F238E27FC236}">
                  <a16:creationId xmlns:a16="http://schemas.microsoft.com/office/drawing/2014/main" id="{1BC67DF8-1416-7D3C-5E8A-8AB0FCED8492}"/>
                </a:ext>
              </a:extLst>
            </p:cNvPr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A60D601-FA87-C916-CAD6-49DE6408986B}"/>
              </a:ext>
            </a:extLst>
          </p:cNvPr>
          <p:cNvCxnSpPr>
            <a:cxnSpLocks/>
          </p:cNvCxnSpPr>
          <p:nvPr/>
        </p:nvCxnSpPr>
        <p:spPr>
          <a:xfrm>
            <a:off x="2601899" y="4057073"/>
            <a:ext cx="7802295" cy="2649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E34FC62-48DB-FCBF-3FD3-8B5FF8E04D56}"/>
              </a:ext>
            </a:extLst>
          </p:cNvPr>
          <p:cNvCxnSpPr>
            <a:cxnSpLocks/>
          </p:cNvCxnSpPr>
          <p:nvPr/>
        </p:nvCxnSpPr>
        <p:spPr>
          <a:xfrm>
            <a:off x="4796205" y="3689536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4410377-D4C7-A1E9-710E-AFB174650394}"/>
              </a:ext>
            </a:extLst>
          </p:cNvPr>
          <p:cNvSpPr txBox="1"/>
          <p:nvPr/>
        </p:nvSpPr>
        <p:spPr>
          <a:xfrm>
            <a:off x="4751541" y="4274689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Septiembre 2022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6A18E83-3477-489E-8E1D-F169750C6373}"/>
              </a:ext>
            </a:extLst>
          </p:cNvPr>
          <p:cNvSpPr txBox="1"/>
          <p:nvPr/>
        </p:nvSpPr>
        <p:spPr>
          <a:xfrm>
            <a:off x="3594444" y="4134265"/>
            <a:ext cx="1108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…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B5AF0A0-F2FC-D4F9-8F2A-A894DCB39C18}"/>
              </a:ext>
            </a:extLst>
          </p:cNvPr>
          <p:cNvSpPr txBox="1"/>
          <p:nvPr/>
        </p:nvSpPr>
        <p:spPr>
          <a:xfrm>
            <a:off x="1703540" y="4294682"/>
            <a:ext cx="1652337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b="1" dirty="0">
                <a:solidFill>
                  <a:srgbClr val="C00000"/>
                </a:solidFill>
              </a:rPr>
              <a:t>Marzo 2021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57BEA6D-6AE2-C2D0-F84F-48C2A4E7618C}"/>
              </a:ext>
            </a:extLst>
          </p:cNvPr>
          <p:cNvSpPr txBox="1"/>
          <p:nvPr/>
        </p:nvSpPr>
        <p:spPr>
          <a:xfrm>
            <a:off x="1942803" y="3289922"/>
            <a:ext cx="136029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Inicio de vigencia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C5914E8-E091-E6FB-DC22-9B01A8489FDC}"/>
              </a:ext>
            </a:extLst>
          </p:cNvPr>
          <p:cNvSpPr txBox="1"/>
          <p:nvPr/>
        </p:nvSpPr>
        <p:spPr>
          <a:xfrm>
            <a:off x="9569347" y="3102391"/>
            <a:ext cx="1187116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dirty="0"/>
              <a:t>Fin de vigencia</a:t>
            </a: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F30F2C56-1D7E-3AD0-9428-1BCB59BDBCC8}"/>
              </a:ext>
            </a:extLst>
          </p:cNvPr>
          <p:cNvCxnSpPr>
            <a:cxnSpLocks/>
          </p:cNvCxnSpPr>
          <p:nvPr/>
        </p:nvCxnSpPr>
        <p:spPr>
          <a:xfrm>
            <a:off x="6571533" y="3785788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EA3DB936-0ED5-6D19-70D4-6B9863BFD7AB}"/>
              </a:ext>
            </a:extLst>
          </p:cNvPr>
          <p:cNvCxnSpPr>
            <a:cxnSpLocks/>
          </p:cNvCxnSpPr>
          <p:nvPr/>
        </p:nvCxnSpPr>
        <p:spPr>
          <a:xfrm>
            <a:off x="3085048" y="3598629"/>
            <a:ext cx="0" cy="8288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BF276C65-4FFF-D203-BF61-6A4CEF3CB9EA}"/>
              </a:ext>
            </a:extLst>
          </p:cNvPr>
          <p:cNvSpPr txBox="1"/>
          <p:nvPr/>
        </p:nvSpPr>
        <p:spPr>
          <a:xfrm>
            <a:off x="1760999" y="4679410"/>
            <a:ext cx="1427748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$40,000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$0</a:t>
            </a: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F11DCB3B-5E26-B850-269F-553CE095639E}"/>
              </a:ext>
            </a:extLst>
          </p:cNvPr>
          <p:cNvCxnSpPr>
            <a:cxnSpLocks/>
          </p:cNvCxnSpPr>
          <p:nvPr/>
        </p:nvCxnSpPr>
        <p:spPr>
          <a:xfrm>
            <a:off x="7903027" y="3716272"/>
            <a:ext cx="0" cy="7397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DCE1086-4F96-B804-C848-E515A56197E2}"/>
              </a:ext>
            </a:extLst>
          </p:cNvPr>
          <p:cNvSpPr txBox="1"/>
          <p:nvPr/>
        </p:nvSpPr>
        <p:spPr>
          <a:xfrm>
            <a:off x="7729928" y="4358780"/>
            <a:ext cx="1925055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67" dirty="0"/>
              <a:t>Diciembre 2022</a:t>
            </a:r>
          </a:p>
        </p:txBody>
      </p: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F17B63EE-F74A-289F-BE44-3AE7B0C9154D}"/>
              </a:ext>
            </a:extLst>
          </p:cNvPr>
          <p:cNvCxnSpPr>
            <a:cxnSpLocks/>
          </p:cNvCxnSpPr>
          <p:nvPr/>
        </p:nvCxnSpPr>
        <p:spPr>
          <a:xfrm>
            <a:off x="9349140" y="3653057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CC6180AC-426E-F215-6753-2DF1486BDBA4}"/>
              </a:ext>
            </a:extLst>
          </p:cNvPr>
          <p:cNvSpPr txBox="1"/>
          <p:nvPr/>
        </p:nvSpPr>
        <p:spPr>
          <a:xfrm>
            <a:off x="7947790" y="4694473"/>
            <a:ext cx="1432060" cy="152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Prima emitida </a:t>
            </a:r>
            <a:r>
              <a:rPr lang="es-MX" sz="1333" b="1" dirty="0">
                <a:solidFill>
                  <a:srgbClr val="C00000"/>
                </a:solidFill>
              </a:rPr>
              <a:t>-$40,000</a:t>
            </a:r>
          </a:p>
          <a:p>
            <a:pPr algn="ctr"/>
            <a:endParaRPr lang="es-MX" sz="1333" b="1" dirty="0"/>
          </a:p>
          <a:p>
            <a:pPr algn="ctr"/>
            <a:r>
              <a:rPr lang="es-MX" sz="1333" b="1" dirty="0"/>
              <a:t>Prima devengada </a:t>
            </a:r>
          </a:p>
          <a:p>
            <a:pPr algn="ctr"/>
            <a:r>
              <a:rPr lang="es-MX" sz="1333" b="1" dirty="0"/>
              <a:t>$ 0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14E3B67F-CAC7-588A-BDAE-7F2CD4B7F926}"/>
              </a:ext>
            </a:extLst>
          </p:cNvPr>
          <p:cNvSpPr/>
          <p:nvPr/>
        </p:nvSpPr>
        <p:spPr>
          <a:xfrm>
            <a:off x="7818755" y="3235225"/>
            <a:ext cx="1700464" cy="3096127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013C25AB-5C68-9606-868D-BD94142D72BA}"/>
              </a:ext>
            </a:extLst>
          </p:cNvPr>
          <p:cNvCxnSpPr>
            <a:cxnSpLocks/>
          </p:cNvCxnSpPr>
          <p:nvPr/>
        </p:nvCxnSpPr>
        <p:spPr>
          <a:xfrm>
            <a:off x="10416292" y="3716273"/>
            <a:ext cx="0" cy="718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5F4CEC35-7316-D26A-50C4-B05416B3AF6A}"/>
              </a:ext>
            </a:extLst>
          </p:cNvPr>
          <p:cNvSpPr txBox="1"/>
          <p:nvPr/>
        </p:nvSpPr>
        <p:spPr>
          <a:xfrm>
            <a:off x="8098898" y="3273426"/>
            <a:ext cx="1187116" cy="707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/>
              <a:t>Cancelada al inicio de vigencia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A15F38B-7965-15E6-8210-474CF7E7D2C7}"/>
              </a:ext>
            </a:extLst>
          </p:cNvPr>
          <p:cNvSpPr txBox="1"/>
          <p:nvPr/>
        </p:nvSpPr>
        <p:spPr>
          <a:xfrm>
            <a:off x="4936111" y="3407536"/>
            <a:ext cx="1545388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33" b="1" dirty="0">
                <a:solidFill>
                  <a:srgbClr val="C00000"/>
                </a:solidFill>
              </a:rPr>
              <a:t>* Se cancela la póliza</a:t>
            </a:r>
          </a:p>
        </p:txBody>
      </p:sp>
    </p:spTree>
    <p:extLst>
      <p:ext uri="{BB962C8B-B14F-4D97-AF65-F5344CB8AC3E}">
        <p14:creationId xmlns:p14="http://schemas.microsoft.com/office/powerpoint/2010/main" val="3584920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75555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Prima Emitida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407298"/>
            <a:ext cx="10058400" cy="3461794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/>
              <a:t>La póliza o certificado no está cancelado, la fecha de alta es igual al año de reporte entonces la </a:t>
            </a:r>
            <a:r>
              <a:rPr lang="es-MX" u="sng" dirty="0"/>
              <a:t>prima emitida</a:t>
            </a:r>
            <a:r>
              <a:rPr lang="es-MX" dirty="0"/>
              <a:t> </a:t>
            </a:r>
            <a:r>
              <a:rPr lang="es-MX" b="1" dirty="0"/>
              <a:t>debe</a:t>
            </a:r>
            <a:r>
              <a:rPr lang="es-MX" dirty="0"/>
              <a:t> ser mayor o igual a cero.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893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62" name="Google Shape;6662;p77"/>
          <p:cNvGrpSpPr/>
          <p:nvPr/>
        </p:nvGrpSpPr>
        <p:grpSpPr>
          <a:xfrm>
            <a:off x="3050190" y="-1056123"/>
            <a:ext cx="6920951" cy="3197985"/>
            <a:chOff x="1851334" y="368554"/>
            <a:chExt cx="1958686" cy="909104"/>
          </a:xfrm>
        </p:grpSpPr>
        <p:sp>
          <p:nvSpPr>
            <p:cNvPr id="6663" name="Google Shape;6663;p77"/>
            <p:cNvSpPr/>
            <p:nvPr/>
          </p:nvSpPr>
          <p:spPr>
            <a:xfrm>
              <a:off x="1851334" y="837058"/>
              <a:ext cx="1871100" cy="440600"/>
            </a:xfrm>
            <a:custGeom>
              <a:avLst/>
              <a:gdLst/>
              <a:ahLst/>
              <a:cxnLst/>
              <a:rect l="l" t="t" r="r" b="b"/>
              <a:pathLst>
                <a:path w="74844" h="17624" extrusionOk="0">
                  <a:moveTo>
                    <a:pt x="43225" y="1"/>
                  </a:moveTo>
                  <a:cubicBezTo>
                    <a:pt x="39923" y="1"/>
                    <a:pt x="37417" y="6"/>
                    <a:pt x="36481" y="14"/>
                  </a:cubicBezTo>
                  <a:cubicBezTo>
                    <a:pt x="29072" y="73"/>
                    <a:pt x="21665" y="132"/>
                    <a:pt x="14256" y="192"/>
                  </a:cubicBezTo>
                  <a:lnTo>
                    <a:pt x="5805" y="258"/>
                  </a:lnTo>
                  <a:cubicBezTo>
                    <a:pt x="5766" y="259"/>
                    <a:pt x="5728" y="259"/>
                    <a:pt x="5689" y="259"/>
                  </a:cubicBezTo>
                  <a:cubicBezTo>
                    <a:pt x="4401" y="259"/>
                    <a:pt x="3129" y="87"/>
                    <a:pt x="1853" y="87"/>
                  </a:cubicBezTo>
                  <a:cubicBezTo>
                    <a:pt x="1633" y="87"/>
                    <a:pt x="1413" y="92"/>
                    <a:pt x="1193" y="104"/>
                  </a:cubicBezTo>
                  <a:cubicBezTo>
                    <a:pt x="1025" y="114"/>
                    <a:pt x="850" y="126"/>
                    <a:pt x="704" y="277"/>
                  </a:cubicBezTo>
                  <a:cubicBezTo>
                    <a:pt x="475" y="516"/>
                    <a:pt x="384" y="1050"/>
                    <a:pt x="417" y="1523"/>
                  </a:cubicBezTo>
                  <a:cubicBezTo>
                    <a:pt x="627" y="4515"/>
                    <a:pt x="1994" y="6863"/>
                    <a:pt x="1668" y="10115"/>
                  </a:cubicBezTo>
                  <a:cubicBezTo>
                    <a:pt x="1451" y="12264"/>
                    <a:pt x="561" y="13969"/>
                    <a:pt x="94" y="15984"/>
                  </a:cubicBezTo>
                  <a:cubicBezTo>
                    <a:pt x="44" y="16196"/>
                    <a:pt x="0" y="16421"/>
                    <a:pt x="17" y="16646"/>
                  </a:cubicBezTo>
                  <a:cubicBezTo>
                    <a:pt x="68" y="17289"/>
                    <a:pt x="529" y="17463"/>
                    <a:pt x="889" y="17483"/>
                  </a:cubicBezTo>
                  <a:cubicBezTo>
                    <a:pt x="2878" y="17591"/>
                    <a:pt x="13114" y="17623"/>
                    <a:pt x="25387" y="17623"/>
                  </a:cubicBezTo>
                  <a:cubicBezTo>
                    <a:pt x="43424" y="17623"/>
                    <a:pt x="65862" y="17554"/>
                    <a:pt x="72997" y="17554"/>
                  </a:cubicBezTo>
                  <a:cubicBezTo>
                    <a:pt x="73183" y="17554"/>
                    <a:pt x="73359" y="17554"/>
                    <a:pt x="73524" y="17554"/>
                  </a:cubicBezTo>
                  <a:cubicBezTo>
                    <a:pt x="73524" y="17554"/>
                    <a:pt x="73524" y="17554"/>
                    <a:pt x="73525" y="17554"/>
                  </a:cubicBezTo>
                  <a:cubicBezTo>
                    <a:pt x="73528" y="17554"/>
                    <a:pt x="73541" y="17555"/>
                    <a:pt x="73563" y="17555"/>
                  </a:cubicBezTo>
                  <a:cubicBezTo>
                    <a:pt x="73782" y="17555"/>
                    <a:pt x="74844" y="17489"/>
                    <a:pt x="74836" y="16020"/>
                  </a:cubicBezTo>
                  <a:cubicBezTo>
                    <a:pt x="74835" y="15717"/>
                    <a:pt x="74803" y="15426"/>
                    <a:pt x="74732" y="15152"/>
                  </a:cubicBezTo>
                  <a:cubicBezTo>
                    <a:pt x="74157" y="12920"/>
                    <a:pt x="73100" y="9914"/>
                    <a:pt x="73199" y="7366"/>
                  </a:cubicBezTo>
                  <a:cubicBezTo>
                    <a:pt x="73226" y="6629"/>
                    <a:pt x="73373" y="5927"/>
                    <a:pt x="73518" y="5238"/>
                  </a:cubicBezTo>
                  <a:cubicBezTo>
                    <a:pt x="73769" y="4030"/>
                    <a:pt x="74078" y="2905"/>
                    <a:pt x="74351" y="1717"/>
                  </a:cubicBezTo>
                  <a:cubicBezTo>
                    <a:pt x="74408" y="1471"/>
                    <a:pt x="74466" y="1205"/>
                    <a:pt x="74432" y="945"/>
                  </a:cubicBezTo>
                  <a:cubicBezTo>
                    <a:pt x="74361" y="400"/>
                    <a:pt x="73971" y="268"/>
                    <a:pt x="73661" y="247"/>
                  </a:cubicBezTo>
                  <a:cubicBezTo>
                    <a:pt x="70803" y="51"/>
                    <a:pt x="53306" y="1"/>
                    <a:pt x="43225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64" name="Google Shape;6664;p77"/>
            <p:cNvSpPr/>
            <p:nvPr/>
          </p:nvSpPr>
          <p:spPr>
            <a:xfrm>
              <a:off x="2074420" y="368554"/>
              <a:ext cx="1735600" cy="177700"/>
            </a:xfrm>
            <a:custGeom>
              <a:avLst/>
              <a:gdLst/>
              <a:ahLst/>
              <a:cxnLst/>
              <a:rect l="l" t="t" r="r" b="b"/>
              <a:pathLst>
                <a:path w="69424" h="7108" extrusionOk="0">
                  <a:moveTo>
                    <a:pt x="5142" y="0"/>
                  </a:moveTo>
                  <a:cubicBezTo>
                    <a:pt x="3412" y="0"/>
                    <a:pt x="1687" y="84"/>
                    <a:pt x="1" y="400"/>
                  </a:cubicBezTo>
                  <a:cubicBezTo>
                    <a:pt x="134" y="2878"/>
                    <a:pt x="481" y="5836"/>
                    <a:pt x="1963" y="6778"/>
                  </a:cubicBezTo>
                  <a:cubicBezTo>
                    <a:pt x="2410" y="7063"/>
                    <a:pt x="2898" y="7108"/>
                    <a:pt x="3384" y="7108"/>
                  </a:cubicBezTo>
                  <a:cubicBezTo>
                    <a:pt x="3489" y="7108"/>
                    <a:pt x="3595" y="7106"/>
                    <a:pt x="3700" y="7104"/>
                  </a:cubicBezTo>
                  <a:cubicBezTo>
                    <a:pt x="13188" y="6881"/>
                    <a:pt x="22673" y="6345"/>
                    <a:pt x="32148" y="5499"/>
                  </a:cubicBezTo>
                  <a:cubicBezTo>
                    <a:pt x="33095" y="5415"/>
                    <a:pt x="34048" y="5325"/>
                    <a:pt x="34960" y="4930"/>
                  </a:cubicBezTo>
                  <a:cubicBezTo>
                    <a:pt x="35882" y="4532"/>
                    <a:pt x="36743" y="3831"/>
                    <a:pt x="37677" y="3523"/>
                  </a:cubicBezTo>
                  <a:cubicBezTo>
                    <a:pt x="38092" y="3387"/>
                    <a:pt x="39962" y="3360"/>
                    <a:pt x="42600" y="3360"/>
                  </a:cubicBezTo>
                  <a:cubicBezTo>
                    <a:pt x="44401" y="3360"/>
                    <a:pt x="46560" y="3372"/>
                    <a:pt x="48857" y="3372"/>
                  </a:cubicBezTo>
                  <a:cubicBezTo>
                    <a:pt x="57626" y="3372"/>
                    <a:pt x="68418" y="3185"/>
                    <a:pt x="69056" y="1382"/>
                  </a:cubicBezTo>
                  <a:cubicBezTo>
                    <a:pt x="69424" y="346"/>
                    <a:pt x="55894" y="164"/>
                    <a:pt x="46190" y="164"/>
                  </a:cubicBezTo>
                  <a:cubicBezTo>
                    <a:pt x="40973" y="164"/>
                    <a:pt x="36861" y="217"/>
                    <a:pt x="36610" y="217"/>
                  </a:cubicBezTo>
                  <a:cubicBezTo>
                    <a:pt x="34013" y="217"/>
                    <a:pt x="31410" y="265"/>
                    <a:pt x="28819" y="265"/>
                  </a:cubicBezTo>
                  <a:cubicBezTo>
                    <a:pt x="27836" y="265"/>
                    <a:pt x="26855" y="258"/>
                    <a:pt x="25877" y="239"/>
                  </a:cubicBezTo>
                  <a:cubicBezTo>
                    <a:pt x="21355" y="151"/>
                    <a:pt x="16832" y="102"/>
                    <a:pt x="12310" y="102"/>
                  </a:cubicBezTo>
                  <a:cubicBezTo>
                    <a:pt x="11871" y="102"/>
                    <a:pt x="11432" y="102"/>
                    <a:pt x="10992" y="103"/>
                  </a:cubicBezTo>
                  <a:cubicBezTo>
                    <a:pt x="10953" y="103"/>
                    <a:pt x="10914" y="103"/>
                    <a:pt x="10874" y="103"/>
                  </a:cubicBezTo>
                  <a:cubicBezTo>
                    <a:pt x="8991" y="103"/>
                    <a:pt x="7064" y="0"/>
                    <a:pt x="5142" y="0"/>
                  </a:cubicBezTo>
                  <a:close/>
                </a:path>
              </a:pathLst>
            </a:custGeom>
            <a:solidFill>
              <a:srgbClr val="FFFFFF">
                <a:alpha val="262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665" name="Google Shape;6665;p77"/>
          <p:cNvSpPr txBox="1">
            <a:spLocks noGrp="1"/>
          </p:cNvSpPr>
          <p:nvPr>
            <p:ph type="ctrTitle"/>
          </p:nvPr>
        </p:nvSpPr>
        <p:spPr>
          <a:xfrm>
            <a:off x="3573629" y="637283"/>
            <a:ext cx="5654800" cy="1597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dirty="0"/>
              <a:t>Gracias</a:t>
            </a:r>
            <a:endParaRPr dirty="0"/>
          </a:p>
        </p:txBody>
      </p:sp>
      <p:grpSp>
        <p:nvGrpSpPr>
          <p:cNvPr id="6692" name="Google Shape;6692;p77"/>
          <p:cNvGrpSpPr/>
          <p:nvPr/>
        </p:nvGrpSpPr>
        <p:grpSpPr>
          <a:xfrm>
            <a:off x="1242131" y="1996470"/>
            <a:ext cx="510999" cy="480063"/>
            <a:chOff x="1130114" y="2192815"/>
            <a:chExt cx="383249" cy="360047"/>
          </a:xfrm>
        </p:grpSpPr>
        <p:sp>
          <p:nvSpPr>
            <p:cNvPr id="6693" name="Google Shape;6693;p77"/>
            <p:cNvSpPr/>
            <p:nvPr/>
          </p:nvSpPr>
          <p:spPr>
            <a:xfrm>
              <a:off x="1130114" y="2192815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4" name="Google Shape;6694;p77"/>
            <p:cNvSpPr/>
            <p:nvPr/>
          </p:nvSpPr>
          <p:spPr>
            <a:xfrm>
              <a:off x="1209384" y="2262187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5" name="Google Shape;6695;p77"/>
            <p:cNvSpPr/>
            <p:nvPr/>
          </p:nvSpPr>
          <p:spPr>
            <a:xfrm>
              <a:off x="1195580" y="2257194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6" name="Google Shape;6696;p77"/>
            <p:cNvSpPr/>
            <p:nvPr/>
          </p:nvSpPr>
          <p:spPr>
            <a:xfrm>
              <a:off x="1256875" y="2359784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7" name="Google Shape;6697;p77"/>
            <p:cNvSpPr/>
            <p:nvPr/>
          </p:nvSpPr>
          <p:spPr>
            <a:xfrm>
              <a:off x="1282603" y="2359167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8" name="Google Shape;6698;p77"/>
            <p:cNvSpPr/>
            <p:nvPr/>
          </p:nvSpPr>
          <p:spPr>
            <a:xfrm>
              <a:off x="1304748" y="2351824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9" name="Google Shape;6699;p77"/>
            <p:cNvSpPr/>
            <p:nvPr/>
          </p:nvSpPr>
          <p:spPr>
            <a:xfrm>
              <a:off x="1209031" y="2259191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0" name="Google Shape;6700;p77"/>
            <p:cNvSpPr/>
            <p:nvPr/>
          </p:nvSpPr>
          <p:spPr>
            <a:xfrm>
              <a:off x="1239811" y="2349299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1" name="Google Shape;6701;p77"/>
            <p:cNvSpPr/>
            <p:nvPr/>
          </p:nvSpPr>
          <p:spPr>
            <a:xfrm>
              <a:off x="1300930" y="2285184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2" name="Google Shape;6702;p77"/>
            <p:cNvSpPr/>
            <p:nvPr/>
          </p:nvSpPr>
          <p:spPr>
            <a:xfrm>
              <a:off x="1276201" y="2279046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3" name="Google Shape;6703;p77"/>
            <p:cNvSpPr/>
            <p:nvPr/>
          </p:nvSpPr>
          <p:spPr>
            <a:xfrm>
              <a:off x="1316643" y="2300045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4" name="Google Shape;6704;p77"/>
            <p:cNvSpPr/>
            <p:nvPr/>
          </p:nvSpPr>
          <p:spPr>
            <a:xfrm>
              <a:off x="1263953" y="2446866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05" name="Google Shape;6705;p77"/>
            <p:cNvSpPr/>
            <p:nvPr/>
          </p:nvSpPr>
          <p:spPr>
            <a:xfrm>
              <a:off x="1278726" y="2448922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767" name="Google Shape;496;p41">
            <a:extLst>
              <a:ext uri="{FF2B5EF4-FFF2-40B4-BE49-F238E27FC236}">
                <a16:creationId xmlns:a16="http://schemas.microsoft.com/office/drawing/2014/main" id="{538A0BC7-C018-4599-B48A-C59AE8526981}"/>
              </a:ext>
            </a:extLst>
          </p:cNvPr>
          <p:cNvSpPr/>
          <p:nvPr/>
        </p:nvSpPr>
        <p:spPr>
          <a:xfrm>
            <a:off x="7924800" y="1872759"/>
            <a:ext cx="4267200" cy="2048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endParaRPr lang="es-MX" sz="1467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68" name="Google Shape;496;p41">
            <a:extLst>
              <a:ext uri="{FF2B5EF4-FFF2-40B4-BE49-F238E27FC236}">
                <a16:creationId xmlns:a16="http://schemas.microsoft.com/office/drawing/2014/main" id="{1B3327F5-5111-4CBD-9603-59F409BA2DCA}"/>
              </a:ext>
            </a:extLst>
          </p:cNvPr>
          <p:cNvSpPr/>
          <p:nvPr/>
        </p:nvSpPr>
        <p:spPr>
          <a:xfrm>
            <a:off x="7924800" y="4157723"/>
            <a:ext cx="4267200" cy="2048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endParaRPr lang="es-MX" sz="1467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69" name="Google Shape;496;p41">
            <a:extLst>
              <a:ext uri="{FF2B5EF4-FFF2-40B4-BE49-F238E27FC236}">
                <a16:creationId xmlns:a16="http://schemas.microsoft.com/office/drawing/2014/main" id="{878F352E-1ED5-441A-8B18-812F943E43E3}"/>
              </a:ext>
            </a:extLst>
          </p:cNvPr>
          <p:cNvSpPr/>
          <p:nvPr/>
        </p:nvSpPr>
        <p:spPr>
          <a:xfrm>
            <a:off x="0" y="4112107"/>
            <a:ext cx="4267200" cy="2048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Link de manuales, catálogos  y presentaciones:</a:t>
            </a:r>
          </a:p>
          <a:p>
            <a:pPr>
              <a:buClr>
                <a:schemeClr val="dk1"/>
              </a:buClr>
              <a:buSzPts val="1100"/>
            </a:pPr>
            <a:endParaRPr lang="es-MX" sz="1467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algn="r">
              <a:buClr>
                <a:schemeClr val="dk1"/>
              </a:buClr>
              <a:buSzPts val="1100"/>
            </a:pP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https://www.cnsf.gob.mx/Sistemas/Paginas/InformacionEstadistica.aspx</a:t>
            </a:r>
          </a:p>
        </p:txBody>
      </p:sp>
      <p:sp>
        <p:nvSpPr>
          <p:cNvPr id="770" name="Google Shape;496;p41">
            <a:extLst>
              <a:ext uri="{FF2B5EF4-FFF2-40B4-BE49-F238E27FC236}">
                <a16:creationId xmlns:a16="http://schemas.microsoft.com/office/drawing/2014/main" id="{BD8EC30A-9C5A-428F-8273-F72330A9A828}"/>
              </a:ext>
            </a:extLst>
          </p:cNvPr>
          <p:cNvSpPr/>
          <p:nvPr/>
        </p:nvSpPr>
        <p:spPr>
          <a:xfrm>
            <a:off x="0" y="1865993"/>
            <a:ext cx="4267200" cy="2048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s-MX" sz="1467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Ricardo Sevilla       </a:t>
            </a: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RSevilla@cnsf.gob.mx</a:t>
            </a:r>
          </a:p>
          <a:p>
            <a:pPr>
              <a:buClr>
                <a:schemeClr val="dk1"/>
              </a:buClr>
              <a:buSzPts val="1100"/>
            </a:pPr>
            <a:endParaRPr lang="es-MX" sz="1467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s-MX" sz="1467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Aldo Hernandez    </a:t>
            </a: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ARHernandez@cnsf.gob.mx</a:t>
            </a:r>
          </a:p>
          <a:p>
            <a:pPr>
              <a:buClr>
                <a:schemeClr val="dk1"/>
              </a:buClr>
              <a:buSzPts val="1100"/>
            </a:pPr>
            <a:endParaRPr lang="es-MX" sz="1467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s-MX" sz="1467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Karina Luna             </a:t>
            </a:r>
            <a:r>
              <a:rPr lang="es-MX" sz="1467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KLuna@cnsf.gob.mx</a:t>
            </a:r>
          </a:p>
          <a:p>
            <a:pPr>
              <a:buClr>
                <a:schemeClr val="dk1"/>
              </a:buClr>
              <a:buSzPts val="1100"/>
            </a:pPr>
            <a:endParaRPr lang="es-MX" sz="1467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71" name="Google Shape;499;p41">
            <a:extLst>
              <a:ext uri="{FF2B5EF4-FFF2-40B4-BE49-F238E27FC236}">
                <a16:creationId xmlns:a16="http://schemas.microsoft.com/office/drawing/2014/main" id="{0481F027-A8BB-49FD-84F3-BF15DE26F152}"/>
              </a:ext>
            </a:extLst>
          </p:cNvPr>
          <p:cNvSpPr/>
          <p:nvPr/>
        </p:nvSpPr>
        <p:spPr>
          <a:xfrm>
            <a:off x="4380833" y="2317852"/>
            <a:ext cx="3222800" cy="3222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72" name="Google Shape;500;p41">
            <a:extLst>
              <a:ext uri="{FF2B5EF4-FFF2-40B4-BE49-F238E27FC236}">
                <a16:creationId xmlns:a16="http://schemas.microsoft.com/office/drawing/2014/main" id="{B1CE099F-F381-44D0-B4E0-2EADDD5B59B3}"/>
              </a:ext>
            </a:extLst>
          </p:cNvPr>
          <p:cNvSpPr/>
          <p:nvPr/>
        </p:nvSpPr>
        <p:spPr>
          <a:xfrm rot="5400000">
            <a:off x="4613172" y="2317852"/>
            <a:ext cx="3222800" cy="3222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73" name="Google Shape;501;p41">
            <a:extLst>
              <a:ext uri="{FF2B5EF4-FFF2-40B4-BE49-F238E27FC236}">
                <a16:creationId xmlns:a16="http://schemas.microsoft.com/office/drawing/2014/main" id="{669CB723-545D-4F60-9F8F-08E692AC22E6}"/>
              </a:ext>
            </a:extLst>
          </p:cNvPr>
          <p:cNvSpPr/>
          <p:nvPr/>
        </p:nvSpPr>
        <p:spPr>
          <a:xfrm rot="10800000">
            <a:off x="4613172" y="2552008"/>
            <a:ext cx="3222800" cy="3222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74" name="Google Shape;502;p41">
            <a:extLst>
              <a:ext uri="{FF2B5EF4-FFF2-40B4-BE49-F238E27FC236}">
                <a16:creationId xmlns:a16="http://schemas.microsoft.com/office/drawing/2014/main" id="{8966AE45-1D28-48FE-9474-27FA25434683}"/>
              </a:ext>
            </a:extLst>
          </p:cNvPr>
          <p:cNvSpPr/>
          <p:nvPr/>
        </p:nvSpPr>
        <p:spPr>
          <a:xfrm rot="16200000">
            <a:off x="4380833" y="2552008"/>
            <a:ext cx="3222800" cy="32228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75" name="Google Shape;504;p41">
            <a:extLst>
              <a:ext uri="{FF2B5EF4-FFF2-40B4-BE49-F238E27FC236}">
                <a16:creationId xmlns:a16="http://schemas.microsoft.com/office/drawing/2014/main" id="{47615982-F269-4EE5-8ECB-B96596211508}"/>
              </a:ext>
            </a:extLst>
          </p:cNvPr>
          <p:cNvSpPr/>
          <p:nvPr/>
        </p:nvSpPr>
        <p:spPr>
          <a:xfrm>
            <a:off x="4920877" y="2952271"/>
            <a:ext cx="712313" cy="60689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sz="2400" b="1" dirty="0">
                <a:solidFill>
                  <a:schemeClr val="lt1"/>
                </a:solidFill>
                <a:latin typeface="Dosis"/>
              </a:rPr>
              <a:t>C</a:t>
            </a:r>
            <a:endParaRPr sz="2400" b="1" dirty="0">
              <a:solidFill>
                <a:schemeClr val="lt1"/>
              </a:solidFill>
              <a:latin typeface="Dosis"/>
            </a:endParaRPr>
          </a:p>
        </p:txBody>
      </p:sp>
      <p:sp>
        <p:nvSpPr>
          <p:cNvPr id="776" name="Google Shape;505;p41">
            <a:extLst>
              <a:ext uri="{FF2B5EF4-FFF2-40B4-BE49-F238E27FC236}">
                <a16:creationId xmlns:a16="http://schemas.microsoft.com/office/drawing/2014/main" id="{F8994869-0AC5-461D-8E80-8E42D45605F3}"/>
              </a:ext>
            </a:extLst>
          </p:cNvPr>
          <p:cNvSpPr/>
          <p:nvPr/>
        </p:nvSpPr>
        <p:spPr>
          <a:xfrm>
            <a:off x="5076684" y="4465270"/>
            <a:ext cx="386213" cy="60689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sz="2400" b="1" dirty="0">
                <a:solidFill>
                  <a:schemeClr val="lt1"/>
                </a:solidFill>
                <a:latin typeface="Dosis"/>
              </a:rPr>
              <a:t>L</a:t>
            </a:r>
            <a:endParaRPr sz="2400" b="1" dirty="0">
              <a:solidFill>
                <a:schemeClr val="lt1"/>
              </a:solidFill>
              <a:latin typeface="Dosis"/>
            </a:endParaRPr>
          </a:p>
        </p:txBody>
      </p:sp>
      <p:sp>
        <p:nvSpPr>
          <p:cNvPr id="777" name="Rectángulo 776">
            <a:extLst>
              <a:ext uri="{FF2B5EF4-FFF2-40B4-BE49-F238E27FC236}">
                <a16:creationId xmlns:a16="http://schemas.microsoft.com/office/drawing/2014/main" id="{4EBB0079-4DA7-4593-94D1-4D8C90278E17}"/>
              </a:ext>
            </a:extLst>
          </p:cNvPr>
          <p:cNvSpPr/>
          <p:nvPr/>
        </p:nvSpPr>
        <p:spPr>
          <a:xfrm>
            <a:off x="7748757" y="2153998"/>
            <a:ext cx="22219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2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12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12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sp>
        <p:nvSpPr>
          <p:cNvPr id="778" name="Rectángulo 777">
            <a:extLst>
              <a:ext uri="{FF2B5EF4-FFF2-40B4-BE49-F238E27FC236}">
                <a16:creationId xmlns:a16="http://schemas.microsoft.com/office/drawing/2014/main" id="{ADC111A4-3436-4F6E-8DC1-E9CC3883F26F}"/>
              </a:ext>
            </a:extLst>
          </p:cNvPr>
          <p:cNvSpPr/>
          <p:nvPr/>
        </p:nvSpPr>
        <p:spPr>
          <a:xfrm>
            <a:off x="7780840" y="2514698"/>
            <a:ext cx="22219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2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12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12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pic>
        <p:nvPicPr>
          <p:cNvPr id="779" name="Imagen 778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2E864465-CB9C-4DB3-93CA-DBC7EAB4AB2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0" b="50000"/>
          <a:stretch/>
        </p:blipFill>
        <p:spPr>
          <a:xfrm>
            <a:off x="9974342" y="2165894"/>
            <a:ext cx="329057" cy="328255"/>
          </a:xfrm>
          <a:prstGeom prst="rect">
            <a:avLst/>
          </a:prstGeom>
        </p:spPr>
      </p:pic>
      <p:pic>
        <p:nvPicPr>
          <p:cNvPr id="780" name="Imagen 779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015F18C4-F50D-43BF-B77A-B562041467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4" t="-897" r="55274" b="50897"/>
          <a:stretch/>
        </p:blipFill>
        <p:spPr>
          <a:xfrm>
            <a:off x="10038510" y="2570564"/>
            <a:ext cx="280933" cy="280248"/>
          </a:xfrm>
          <a:prstGeom prst="rect">
            <a:avLst/>
          </a:prstGeom>
        </p:spPr>
      </p:pic>
      <p:pic>
        <p:nvPicPr>
          <p:cNvPr id="781" name="Imagen 780" descr="Forma&#10;&#10;Descripción generada automáticamente con confianza baja">
            <a:extLst>
              <a:ext uri="{FF2B5EF4-FFF2-40B4-BE49-F238E27FC236}">
                <a16:creationId xmlns:a16="http://schemas.microsoft.com/office/drawing/2014/main" id="{4EBA5E8F-0987-4A8F-8B78-FAE73CEB24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494" y="3326815"/>
            <a:ext cx="310988" cy="310988"/>
          </a:xfrm>
          <a:prstGeom prst="rect">
            <a:avLst/>
          </a:prstGeom>
        </p:spPr>
      </p:pic>
      <p:sp>
        <p:nvSpPr>
          <p:cNvPr id="782" name="Rectángulo 781">
            <a:extLst>
              <a:ext uri="{FF2B5EF4-FFF2-40B4-BE49-F238E27FC236}">
                <a16:creationId xmlns:a16="http://schemas.microsoft.com/office/drawing/2014/main" id="{EA3868B0-84CC-4700-89A7-BA94B5C8B68F}"/>
              </a:ext>
            </a:extLst>
          </p:cNvPr>
          <p:cNvSpPr/>
          <p:nvPr/>
        </p:nvSpPr>
        <p:spPr>
          <a:xfrm>
            <a:off x="7845011" y="2879647"/>
            <a:ext cx="21095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200" b="1" dirty="0">
                <a:solidFill>
                  <a:srgbClr val="766C42"/>
                </a:solidFill>
                <a:latin typeface="Montserrat" panose="00000500000000000000" pitchFamily="2" charset="0"/>
              </a:rPr>
              <a:t>@CNSF.gob.mx</a:t>
            </a:r>
          </a:p>
        </p:txBody>
      </p:sp>
      <p:sp>
        <p:nvSpPr>
          <p:cNvPr id="783" name="Rectángulo 782">
            <a:extLst>
              <a:ext uri="{FF2B5EF4-FFF2-40B4-BE49-F238E27FC236}">
                <a16:creationId xmlns:a16="http://schemas.microsoft.com/office/drawing/2014/main" id="{B41A97B0-A24B-4F43-A19E-6B43B9EFBB4F}"/>
              </a:ext>
            </a:extLst>
          </p:cNvPr>
          <p:cNvSpPr/>
          <p:nvPr/>
        </p:nvSpPr>
        <p:spPr>
          <a:xfrm>
            <a:off x="7941259" y="3175395"/>
            <a:ext cx="2073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200" b="1" dirty="0">
                <a:solidFill>
                  <a:srgbClr val="766C42"/>
                </a:solidFill>
                <a:latin typeface="Montserrat" panose="00000500000000000000" pitchFamily="2" charset="0"/>
              </a:rPr>
              <a:t>Comisión Nacional de Seguros y Fianzas</a:t>
            </a:r>
          </a:p>
        </p:txBody>
      </p:sp>
      <p:pic>
        <p:nvPicPr>
          <p:cNvPr id="784" name="Imagen 783">
            <a:extLst>
              <a:ext uri="{FF2B5EF4-FFF2-40B4-BE49-F238E27FC236}">
                <a16:creationId xmlns:a16="http://schemas.microsoft.com/office/drawing/2014/main" id="{F110A582-4FB8-49C6-9E08-B846E100AF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20394" y="2942795"/>
            <a:ext cx="299045" cy="299045"/>
          </a:xfrm>
          <a:prstGeom prst="rect">
            <a:avLst/>
          </a:prstGeom>
        </p:spPr>
      </p:pic>
      <p:sp>
        <p:nvSpPr>
          <p:cNvPr id="785" name="Rectángulo 784">
            <a:extLst>
              <a:ext uri="{FF2B5EF4-FFF2-40B4-BE49-F238E27FC236}">
                <a16:creationId xmlns:a16="http://schemas.microsoft.com/office/drawing/2014/main" id="{FD6F4267-1DE8-4FF8-98F9-D6BE326A6230}"/>
              </a:ext>
            </a:extLst>
          </p:cNvPr>
          <p:cNvSpPr/>
          <p:nvPr/>
        </p:nvSpPr>
        <p:spPr>
          <a:xfrm>
            <a:off x="7916405" y="5366919"/>
            <a:ext cx="3096033" cy="4231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67"/>
          </a:p>
        </p:txBody>
      </p:sp>
      <p:sp>
        <p:nvSpPr>
          <p:cNvPr id="786" name="Google Shape;504;p41">
            <a:extLst>
              <a:ext uri="{FF2B5EF4-FFF2-40B4-BE49-F238E27FC236}">
                <a16:creationId xmlns:a16="http://schemas.microsoft.com/office/drawing/2014/main" id="{1CCD4C84-E9CD-4C6D-9F7B-B2D98B4E58C3}"/>
              </a:ext>
            </a:extLst>
          </p:cNvPr>
          <p:cNvSpPr/>
          <p:nvPr/>
        </p:nvSpPr>
        <p:spPr>
          <a:xfrm>
            <a:off x="6519740" y="4438839"/>
            <a:ext cx="712313" cy="60689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sz="2400" b="1" dirty="0">
                <a:solidFill>
                  <a:schemeClr val="lt1"/>
                </a:solidFill>
                <a:latin typeface="Dosis"/>
              </a:rPr>
              <a:t>R</a:t>
            </a:r>
            <a:endParaRPr sz="2400" b="1" dirty="0">
              <a:solidFill>
                <a:schemeClr val="lt1"/>
              </a:solidFill>
              <a:latin typeface="Dosis"/>
            </a:endParaRPr>
          </a:p>
        </p:txBody>
      </p:sp>
      <p:sp>
        <p:nvSpPr>
          <p:cNvPr id="787" name="Google Shape;505;p41">
            <a:extLst>
              <a:ext uri="{FF2B5EF4-FFF2-40B4-BE49-F238E27FC236}">
                <a16:creationId xmlns:a16="http://schemas.microsoft.com/office/drawing/2014/main" id="{2E1E974D-633C-40E8-8B31-6F1BFDDB5822}"/>
              </a:ext>
            </a:extLst>
          </p:cNvPr>
          <p:cNvSpPr/>
          <p:nvPr/>
        </p:nvSpPr>
        <p:spPr>
          <a:xfrm>
            <a:off x="6531167" y="3000091"/>
            <a:ext cx="719864" cy="60689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sz="2400" b="1" dirty="0">
                <a:solidFill>
                  <a:schemeClr val="lt1"/>
                </a:solidFill>
                <a:latin typeface="Dosis"/>
              </a:rPr>
              <a:t>RS</a:t>
            </a:r>
            <a:endParaRPr sz="2400" b="1" dirty="0">
              <a:solidFill>
                <a:schemeClr val="lt1"/>
              </a:solidFill>
              <a:latin typeface="Dosis"/>
            </a:endParaRPr>
          </a:p>
        </p:txBody>
      </p:sp>
      <p:grpSp>
        <p:nvGrpSpPr>
          <p:cNvPr id="788" name="Grupo 787">
            <a:extLst>
              <a:ext uri="{FF2B5EF4-FFF2-40B4-BE49-F238E27FC236}">
                <a16:creationId xmlns:a16="http://schemas.microsoft.com/office/drawing/2014/main" id="{784BBB8F-D99C-43A2-BD02-CDF8D680DAB9}"/>
              </a:ext>
            </a:extLst>
          </p:cNvPr>
          <p:cNvGrpSpPr/>
          <p:nvPr/>
        </p:nvGrpSpPr>
        <p:grpSpPr>
          <a:xfrm>
            <a:off x="8394797" y="4360161"/>
            <a:ext cx="2381263" cy="1422864"/>
            <a:chOff x="5696188" y="1624577"/>
            <a:chExt cx="2512224" cy="1544830"/>
          </a:xfrm>
          <a:noFill/>
        </p:grpSpPr>
        <p:pic>
          <p:nvPicPr>
            <p:cNvPr id="789" name="Imagen 788">
              <a:extLst>
                <a:ext uri="{FF2B5EF4-FFF2-40B4-BE49-F238E27FC236}">
                  <a16:creationId xmlns:a16="http://schemas.microsoft.com/office/drawing/2014/main" id="{051646FE-18FD-4DC8-A97A-9AE7F99A4BA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102708" y="1624577"/>
              <a:ext cx="1541160" cy="1035107"/>
            </a:xfrm>
            <a:prstGeom prst="rect">
              <a:avLst/>
            </a:prstGeom>
            <a:grpFill/>
          </p:spPr>
        </p:pic>
        <p:grpSp>
          <p:nvGrpSpPr>
            <p:cNvPr id="790" name="Grupo 789">
              <a:extLst>
                <a:ext uri="{FF2B5EF4-FFF2-40B4-BE49-F238E27FC236}">
                  <a16:creationId xmlns:a16="http://schemas.microsoft.com/office/drawing/2014/main" id="{150AD8B6-0B2E-49E2-8920-556814820014}"/>
                </a:ext>
              </a:extLst>
            </p:cNvPr>
            <p:cNvGrpSpPr/>
            <p:nvPr/>
          </p:nvGrpSpPr>
          <p:grpSpPr>
            <a:xfrm>
              <a:off x="5696188" y="2750697"/>
              <a:ext cx="2512224" cy="418710"/>
              <a:chOff x="5724764" y="2750697"/>
              <a:chExt cx="2512224" cy="418710"/>
            </a:xfrm>
            <a:grpFill/>
          </p:grpSpPr>
          <p:sp>
            <p:nvSpPr>
              <p:cNvPr id="791" name="Rectángulo 790">
                <a:extLst>
                  <a:ext uri="{FF2B5EF4-FFF2-40B4-BE49-F238E27FC236}">
                    <a16:creationId xmlns:a16="http://schemas.microsoft.com/office/drawing/2014/main" id="{D34A21FA-9896-45E2-A323-32B38D3BFB02}"/>
                  </a:ext>
                </a:extLst>
              </p:cNvPr>
              <p:cNvSpPr/>
              <p:nvPr/>
            </p:nvSpPr>
            <p:spPr>
              <a:xfrm>
                <a:off x="5914963" y="2750697"/>
                <a:ext cx="2322025" cy="3173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67" dirty="0"/>
              </a:p>
            </p:txBody>
          </p:sp>
          <p:sp>
            <p:nvSpPr>
              <p:cNvPr id="792" name="CuadroTexto 791">
                <a:extLst>
                  <a:ext uri="{FF2B5EF4-FFF2-40B4-BE49-F238E27FC236}">
                    <a16:creationId xmlns:a16="http://schemas.microsoft.com/office/drawing/2014/main" id="{20496137-2BBD-4C14-9B1F-08BDF60C8DA3}"/>
                  </a:ext>
                </a:extLst>
              </p:cNvPr>
              <p:cNvSpPr txBox="1"/>
              <p:nvPr/>
            </p:nvSpPr>
            <p:spPr>
              <a:xfrm>
                <a:off x="5724764" y="2757417"/>
                <a:ext cx="2426463" cy="41199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933" b="1" dirty="0">
                    <a:solidFill>
                      <a:srgbClr val="766C42"/>
                    </a:solidFill>
                    <a:latin typeface="Montserrat" pitchFamily="2" charset="77"/>
                  </a:rPr>
                  <a:t>https://www.cnsf.gob.mx/cnsf/revista/sitePages/home.aspx</a:t>
                </a:r>
              </a:p>
            </p:txBody>
          </p:sp>
        </p:grp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2FA179BE-A593-4325-AC76-2C6F1C6EB06D}"/>
              </a:ext>
            </a:extLst>
          </p:cNvPr>
          <p:cNvSpPr/>
          <p:nvPr/>
        </p:nvSpPr>
        <p:spPr>
          <a:xfrm>
            <a:off x="2453" y="637149"/>
            <a:ext cx="1694420" cy="1143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853" y="2002972"/>
            <a:ext cx="10058400" cy="2766838"/>
          </a:xfrm>
        </p:spPr>
        <p:txBody>
          <a:bodyPr rtlCol="0">
            <a:noAutofit/>
          </a:bodyPr>
          <a:lstStyle/>
          <a:p>
            <a:pPr algn="ctr" rtl="0"/>
            <a:r>
              <a:rPr lang="es-ES" sz="8000" dirty="0"/>
              <a:t>Validaciones Nuevas</a:t>
            </a:r>
          </a:p>
        </p:txBody>
      </p:sp>
    </p:spTree>
    <p:extLst>
      <p:ext uri="{BB962C8B-B14F-4D97-AF65-F5344CB8AC3E}">
        <p14:creationId xmlns:p14="http://schemas.microsoft.com/office/powerpoint/2010/main" val="4221724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602" y="575852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Validaciones entre catálogos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407298"/>
            <a:ext cx="10058400" cy="34617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Para la entrega de este ejercicio ya se estará revisando que los siguientes catálogos tengan consistencia entre el reporte del ejercicio actual y el reporte del ejercicio anterior: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Fecha de nacimiento</a:t>
            </a:r>
          </a:p>
          <a:p>
            <a:r>
              <a:rPr lang="es-MX" dirty="0"/>
              <a:t>Género</a:t>
            </a:r>
          </a:p>
          <a:p>
            <a:r>
              <a:rPr lang="es-MX" dirty="0"/>
              <a:t>Forma de Venta</a:t>
            </a:r>
          </a:p>
        </p:txBody>
      </p:sp>
    </p:spTree>
    <p:extLst>
      <p:ext uri="{BB962C8B-B14F-4D97-AF65-F5344CB8AC3E}">
        <p14:creationId xmlns:p14="http://schemas.microsoft.com/office/powerpoint/2010/main" val="796331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75555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Consistencia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407298"/>
            <a:ext cx="10058400" cy="34617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Si la </a:t>
            </a:r>
            <a:r>
              <a:rPr lang="es-MX" b="1" dirty="0"/>
              <a:t>Fecha de Ingreso </a:t>
            </a:r>
            <a:r>
              <a:rPr lang="es-MX" dirty="0"/>
              <a:t>es del ejercicio anterior entonces el registro se </a:t>
            </a:r>
            <a:r>
              <a:rPr lang="es-MX" b="1" dirty="0"/>
              <a:t>debe</a:t>
            </a:r>
            <a:r>
              <a:rPr lang="es-MX" dirty="0"/>
              <a:t> haber reportado en el ejercicio anterior.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Si la </a:t>
            </a:r>
            <a:r>
              <a:rPr lang="es-MX" b="1" dirty="0"/>
              <a:t>Fecha de prestación del servicio </a:t>
            </a:r>
            <a:r>
              <a:rPr lang="es-MX" dirty="0"/>
              <a:t>es del ejercicio anterior entonces el registro se </a:t>
            </a:r>
            <a:r>
              <a:rPr lang="es-MX" b="1" dirty="0"/>
              <a:t>debe</a:t>
            </a:r>
            <a:r>
              <a:rPr lang="es-MX" dirty="0"/>
              <a:t> haber reportado en el ejercicio anterior</a:t>
            </a:r>
          </a:p>
        </p:txBody>
      </p:sp>
    </p:spTree>
    <p:extLst>
      <p:ext uri="{BB962C8B-B14F-4D97-AF65-F5344CB8AC3E}">
        <p14:creationId xmlns:p14="http://schemas.microsoft.com/office/powerpoint/2010/main" val="2574476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548" y="392972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Límite de responsabilidad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407298"/>
            <a:ext cx="10058400" cy="34617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Si el límite de responsabilidad es mayor a cero entonces el límite de responsabilidad </a:t>
            </a:r>
            <a:r>
              <a:rPr lang="es-MX" b="1" dirty="0"/>
              <a:t>debe</a:t>
            </a:r>
            <a:r>
              <a:rPr lang="es-MX" dirty="0"/>
              <a:t> ser </a:t>
            </a:r>
            <a:r>
              <a:rPr lang="es-MX" b="1" dirty="0"/>
              <a:t>mayor</a:t>
            </a:r>
            <a:r>
              <a:rPr lang="es-MX" dirty="0"/>
              <a:t> a la </a:t>
            </a:r>
            <a:r>
              <a:rPr lang="es-MX" u="sng" dirty="0"/>
              <a:t>prima devengada</a:t>
            </a:r>
            <a:r>
              <a:rPr lang="es-MX" dirty="0"/>
              <a:t>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Si el límite de responsabilidad es mayor a cero entonces el límite de responsabilidad </a:t>
            </a:r>
            <a:r>
              <a:rPr lang="es-MX" b="1" dirty="0"/>
              <a:t>debe</a:t>
            </a:r>
            <a:r>
              <a:rPr lang="es-MX" dirty="0"/>
              <a:t> ser </a:t>
            </a:r>
            <a:r>
              <a:rPr lang="es-MX" b="1" dirty="0"/>
              <a:t>mayor</a:t>
            </a:r>
            <a:r>
              <a:rPr lang="es-MX" dirty="0"/>
              <a:t> a la </a:t>
            </a:r>
            <a:r>
              <a:rPr lang="es-MX" u="sng" dirty="0"/>
              <a:t>prima emitida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6367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853" y="2002972"/>
            <a:ext cx="10058400" cy="2766838"/>
          </a:xfrm>
        </p:spPr>
        <p:txBody>
          <a:bodyPr rtlCol="0">
            <a:noAutofit/>
          </a:bodyPr>
          <a:lstStyle/>
          <a:p>
            <a:pPr algn="ctr" rtl="0"/>
            <a:r>
              <a:rPr lang="es-ES" sz="8000" dirty="0"/>
              <a:t>Validaciones a reforzar</a:t>
            </a:r>
          </a:p>
        </p:txBody>
      </p:sp>
    </p:spTree>
    <p:extLst>
      <p:ext uri="{BB962C8B-B14F-4D97-AF65-F5344CB8AC3E}">
        <p14:creationId xmlns:p14="http://schemas.microsoft.com/office/powerpoint/2010/main" val="84137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75555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Fechas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407298"/>
            <a:ext cx="10058400" cy="346179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/>
              <a:t>La </a:t>
            </a:r>
            <a:r>
              <a:rPr lang="es-MX" u="sng" dirty="0"/>
              <a:t>fecha de alta </a:t>
            </a:r>
            <a:r>
              <a:rPr lang="es-MX" b="1" dirty="0"/>
              <a:t>debe</a:t>
            </a:r>
            <a:r>
              <a:rPr lang="es-MX" dirty="0"/>
              <a:t> ser distinta a la </a:t>
            </a:r>
            <a:r>
              <a:rPr lang="es-MX" u="sng" dirty="0"/>
              <a:t>fecha de baja</a:t>
            </a:r>
            <a:r>
              <a:rPr lang="es-MX" dirty="0"/>
              <a:t>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/>
              <a:t>La </a:t>
            </a:r>
            <a:r>
              <a:rPr lang="es-MX" u="sng" dirty="0"/>
              <a:t>fecha de baja del certificado</a:t>
            </a:r>
            <a:r>
              <a:rPr lang="es-MX" dirty="0"/>
              <a:t> </a:t>
            </a:r>
            <a:r>
              <a:rPr lang="es-MX" b="1" dirty="0"/>
              <a:t>debe</a:t>
            </a:r>
            <a:r>
              <a:rPr lang="es-MX" dirty="0"/>
              <a:t> ser mayor o igual a la </a:t>
            </a:r>
            <a:r>
              <a:rPr lang="es-MX" u="sng" dirty="0"/>
              <a:t>fecha de prestación de servicio</a:t>
            </a:r>
            <a:r>
              <a:rPr lang="es-MX" dirty="0"/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51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75555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Consistencia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A24E66-7C5B-4D0E-B777-0F8E6EEB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48" y="2407298"/>
            <a:ext cx="10058400" cy="3461794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/>
              <a:t>La fecha de prestación del servicio es igual al año de reporte y el número de póliza e identificador </a:t>
            </a:r>
            <a:r>
              <a:rPr lang="es-MX" b="1" dirty="0"/>
              <a:t>debe</a:t>
            </a:r>
            <a:r>
              <a:rPr lang="es-MX" dirty="0"/>
              <a:t> estar reportado en la tabla de datos generales.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01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09A200-4838-4284-BD1E-19701CAB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298060"/>
            <a:ext cx="10058400" cy="1450757"/>
          </a:xfrm>
        </p:spPr>
        <p:txBody>
          <a:bodyPr rtlCol="0">
            <a:normAutofit/>
          </a:bodyPr>
          <a:lstStyle/>
          <a:p>
            <a:pPr algn="ctr" rtl="0"/>
            <a:r>
              <a:rPr lang="es-ES" dirty="0"/>
              <a:t>Prima devengada</a:t>
            </a:r>
          </a:p>
        </p:txBody>
      </p:sp>
      <p:grpSp>
        <p:nvGrpSpPr>
          <p:cNvPr id="2" name="Google Shape;1134;p44">
            <a:extLst>
              <a:ext uri="{FF2B5EF4-FFF2-40B4-BE49-F238E27FC236}">
                <a16:creationId xmlns:a16="http://schemas.microsoft.com/office/drawing/2014/main" id="{321858A3-FE3A-E1BB-C025-79ECABEBA8D8}"/>
              </a:ext>
            </a:extLst>
          </p:cNvPr>
          <p:cNvGrpSpPr/>
          <p:nvPr/>
        </p:nvGrpSpPr>
        <p:grpSpPr>
          <a:xfrm>
            <a:off x="11055316" y="5829037"/>
            <a:ext cx="510999" cy="480063"/>
            <a:chOff x="6754864" y="4423478"/>
            <a:chExt cx="383249" cy="360047"/>
          </a:xfrm>
        </p:grpSpPr>
        <p:sp>
          <p:nvSpPr>
            <p:cNvPr id="4" name="Google Shape;1135;p44">
              <a:extLst>
                <a:ext uri="{FF2B5EF4-FFF2-40B4-BE49-F238E27FC236}">
                  <a16:creationId xmlns:a16="http://schemas.microsoft.com/office/drawing/2014/main" id="{E8E3C3C5-2B85-33A2-F907-4EFADFAA49EB}"/>
                </a:ext>
              </a:extLst>
            </p:cNvPr>
            <p:cNvSpPr/>
            <p:nvPr/>
          </p:nvSpPr>
          <p:spPr>
            <a:xfrm>
              <a:off x="6754864" y="4423478"/>
              <a:ext cx="383249" cy="360047"/>
            </a:xfrm>
            <a:custGeom>
              <a:avLst/>
              <a:gdLst/>
              <a:ahLst/>
              <a:cxnLst/>
              <a:rect l="l" t="t" r="r" b="b"/>
              <a:pathLst>
                <a:path w="13049" h="12259" extrusionOk="0">
                  <a:moveTo>
                    <a:pt x="2686" y="0"/>
                  </a:moveTo>
                  <a:cubicBezTo>
                    <a:pt x="1555" y="0"/>
                    <a:pt x="577" y="843"/>
                    <a:pt x="412" y="1954"/>
                  </a:cubicBezTo>
                  <a:cubicBezTo>
                    <a:pt x="365" y="2257"/>
                    <a:pt x="0" y="5051"/>
                    <a:pt x="1615" y="9065"/>
                  </a:cubicBezTo>
                  <a:cubicBezTo>
                    <a:pt x="2465" y="11184"/>
                    <a:pt x="3682" y="12259"/>
                    <a:pt x="5225" y="12259"/>
                  </a:cubicBezTo>
                  <a:cubicBezTo>
                    <a:pt x="5282" y="12259"/>
                    <a:pt x="5339" y="12259"/>
                    <a:pt x="5384" y="12257"/>
                  </a:cubicBezTo>
                  <a:cubicBezTo>
                    <a:pt x="7258" y="12158"/>
                    <a:pt x="8398" y="10449"/>
                    <a:pt x="9078" y="8707"/>
                  </a:cubicBezTo>
                  <a:cubicBezTo>
                    <a:pt x="10745" y="7999"/>
                    <a:pt x="13048" y="6689"/>
                    <a:pt x="12726" y="4355"/>
                  </a:cubicBezTo>
                  <a:cubicBezTo>
                    <a:pt x="12399" y="1968"/>
                    <a:pt x="9607" y="1107"/>
                    <a:pt x="6922" y="580"/>
                  </a:cubicBezTo>
                  <a:cubicBezTo>
                    <a:pt x="5027" y="207"/>
                    <a:pt x="3162" y="34"/>
                    <a:pt x="2901" y="11"/>
                  </a:cubicBezTo>
                  <a:lnTo>
                    <a:pt x="27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" name="Google Shape;1136;p44">
              <a:extLst>
                <a:ext uri="{FF2B5EF4-FFF2-40B4-BE49-F238E27FC236}">
                  <a16:creationId xmlns:a16="http://schemas.microsoft.com/office/drawing/2014/main" id="{BB81001E-E7FA-4EAB-A4D6-C5D77D89BFF1}"/>
                </a:ext>
              </a:extLst>
            </p:cNvPr>
            <p:cNvSpPr/>
            <p:nvPr/>
          </p:nvSpPr>
          <p:spPr>
            <a:xfrm>
              <a:off x="6834134" y="4492850"/>
              <a:ext cx="226795" cy="221538"/>
            </a:xfrm>
            <a:custGeom>
              <a:avLst/>
              <a:gdLst/>
              <a:ahLst/>
              <a:cxnLst/>
              <a:rect l="l" t="t" r="r" b="b"/>
              <a:pathLst>
                <a:path w="7722" h="7543" extrusionOk="0">
                  <a:moveTo>
                    <a:pt x="184" y="1089"/>
                  </a:moveTo>
                  <a:cubicBezTo>
                    <a:pt x="242" y="1344"/>
                    <a:pt x="319" y="1593"/>
                    <a:pt x="410" y="1835"/>
                  </a:cubicBezTo>
                  <a:cubicBezTo>
                    <a:pt x="315" y="1594"/>
                    <a:pt x="241" y="1344"/>
                    <a:pt x="184" y="1089"/>
                  </a:cubicBezTo>
                  <a:close/>
                  <a:moveTo>
                    <a:pt x="5453" y="3733"/>
                  </a:moveTo>
                  <a:cubicBezTo>
                    <a:pt x="5319" y="3776"/>
                    <a:pt x="5184" y="3812"/>
                    <a:pt x="5043" y="3837"/>
                  </a:cubicBezTo>
                  <a:cubicBezTo>
                    <a:pt x="5182" y="3810"/>
                    <a:pt x="5318" y="3775"/>
                    <a:pt x="5453" y="3733"/>
                  </a:cubicBezTo>
                  <a:close/>
                  <a:moveTo>
                    <a:pt x="98" y="0"/>
                  </a:moveTo>
                  <a:cubicBezTo>
                    <a:pt x="91" y="0"/>
                    <a:pt x="85" y="2"/>
                    <a:pt x="80" y="6"/>
                  </a:cubicBezTo>
                  <a:cubicBezTo>
                    <a:pt x="73" y="8"/>
                    <a:pt x="67" y="12"/>
                    <a:pt x="63" y="15"/>
                  </a:cubicBezTo>
                  <a:lnTo>
                    <a:pt x="60" y="16"/>
                  </a:lnTo>
                  <a:cubicBezTo>
                    <a:pt x="50" y="28"/>
                    <a:pt x="47" y="41"/>
                    <a:pt x="47" y="56"/>
                  </a:cubicBezTo>
                  <a:cubicBezTo>
                    <a:pt x="60" y="405"/>
                    <a:pt x="108" y="748"/>
                    <a:pt x="184" y="1089"/>
                  </a:cubicBezTo>
                  <a:cubicBezTo>
                    <a:pt x="150" y="952"/>
                    <a:pt x="125" y="810"/>
                    <a:pt x="104" y="664"/>
                  </a:cubicBezTo>
                  <a:cubicBezTo>
                    <a:pt x="100" y="639"/>
                    <a:pt x="76" y="620"/>
                    <a:pt x="48" y="620"/>
                  </a:cubicBezTo>
                  <a:cubicBezTo>
                    <a:pt x="36" y="622"/>
                    <a:pt x="23" y="629"/>
                    <a:pt x="14" y="639"/>
                  </a:cubicBezTo>
                  <a:cubicBezTo>
                    <a:pt x="6" y="647"/>
                    <a:pt x="0" y="660"/>
                    <a:pt x="0" y="674"/>
                  </a:cubicBezTo>
                  <a:cubicBezTo>
                    <a:pt x="0" y="885"/>
                    <a:pt x="7" y="1151"/>
                    <a:pt x="30" y="1466"/>
                  </a:cubicBezTo>
                  <a:cubicBezTo>
                    <a:pt x="111" y="2483"/>
                    <a:pt x="367" y="4002"/>
                    <a:pt x="1097" y="5824"/>
                  </a:cubicBezTo>
                  <a:cubicBezTo>
                    <a:pt x="1551" y="6948"/>
                    <a:pt x="2044" y="7542"/>
                    <a:pt x="2528" y="7542"/>
                  </a:cubicBezTo>
                  <a:cubicBezTo>
                    <a:pt x="2539" y="7542"/>
                    <a:pt x="2550" y="7542"/>
                    <a:pt x="2561" y="7541"/>
                  </a:cubicBezTo>
                  <a:cubicBezTo>
                    <a:pt x="2774" y="7531"/>
                    <a:pt x="2995" y="7408"/>
                    <a:pt x="3217" y="7173"/>
                  </a:cubicBezTo>
                  <a:cubicBezTo>
                    <a:pt x="3633" y="6734"/>
                    <a:pt x="3996" y="5966"/>
                    <a:pt x="4241" y="5325"/>
                  </a:cubicBezTo>
                  <a:cubicBezTo>
                    <a:pt x="4244" y="5317"/>
                    <a:pt x="4245" y="5311"/>
                    <a:pt x="4250" y="5304"/>
                  </a:cubicBezTo>
                  <a:cubicBezTo>
                    <a:pt x="4264" y="5264"/>
                    <a:pt x="4278" y="5227"/>
                    <a:pt x="4292" y="5192"/>
                  </a:cubicBezTo>
                  <a:cubicBezTo>
                    <a:pt x="4308" y="5155"/>
                    <a:pt x="4319" y="5120"/>
                    <a:pt x="4327" y="5096"/>
                  </a:cubicBezTo>
                  <a:cubicBezTo>
                    <a:pt x="4332" y="5079"/>
                    <a:pt x="4337" y="5065"/>
                    <a:pt x="4342" y="5055"/>
                  </a:cubicBezTo>
                  <a:cubicBezTo>
                    <a:pt x="4345" y="5046"/>
                    <a:pt x="4344" y="5041"/>
                    <a:pt x="4346" y="5036"/>
                  </a:cubicBezTo>
                  <a:lnTo>
                    <a:pt x="4346" y="5034"/>
                  </a:lnTo>
                  <a:cubicBezTo>
                    <a:pt x="4408" y="4861"/>
                    <a:pt x="4456" y="4702"/>
                    <a:pt x="4493" y="4576"/>
                  </a:cubicBezTo>
                  <a:cubicBezTo>
                    <a:pt x="4497" y="4566"/>
                    <a:pt x="4500" y="4559"/>
                    <a:pt x="4506" y="4552"/>
                  </a:cubicBezTo>
                  <a:cubicBezTo>
                    <a:pt x="4509" y="4548"/>
                    <a:pt x="4519" y="4544"/>
                    <a:pt x="4526" y="4541"/>
                  </a:cubicBezTo>
                  <a:cubicBezTo>
                    <a:pt x="5392" y="4218"/>
                    <a:pt x="6085" y="3901"/>
                    <a:pt x="6598" y="3598"/>
                  </a:cubicBezTo>
                  <a:cubicBezTo>
                    <a:pt x="6944" y="3392"/>
                    <a:pt x="7212" y="3192"/>
                    <a:pt x="7394" y="2998"/>
                  </a:cubicBezTo>
                  <a:cubicBezTo>
                    <a:pt x="7622" y="2758"/>
                    <a:pt x="7722" y="2526"/>
                    <a:pt x="7693" y="2309"/>
                  </a:cubicBezTo>
                  <a:cubicBezTo>
                    <a:pt x="7470" y="681"/>
                    <a:pt x="179" y="8"/>
                    <a:pt x="105" y="1"/>
                  </a:cubicBezTo>
                  <a:cubicBezTo>
                    <a:pt x="103" y="0"/>
                    <a:pt x="100" y="0"/>
                    <a:pt x="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" name="Google Shape;1137;p44">
              <a:extLst>
                <a:ext uri="{FF2B5EF4-FFF2-40B4-BE49-F238E27FC236}">
                  <a16:creationId xmlns:a16="http://schemas.microsoft.com/office/drawing/2014/main" id="{DB43343F-6063-71A5-1780-D457354957C0}"/>
                </a:ext>
              </a:extLst>
            </p:cNvPr>
            <p:cNvSpPr/>
            <p:nvPr/>
          </p:nvSpPr>
          <p:spPr>
            <a:xfrm>
              <a:off x="6820330" y="4487857"/>
              <a:ext cx="247501" cy="231318"/>
            </a:xfrm>
            <a:custGeom>
              <a:avLst/>
              <a:gdLst/>
              <a:ahLst/>
              <a:cxnLst/>
              <a:rect l="l" t="t" r="r" b="b"/>
              <a:pathLst>
                <a:path w="8427" h="7876" extrusionOk="0">
                  <a:moveTo>
                    <a:pt x="554" y="229"/>
                  </a:moveTo>
                  <a:lnTo>
                    <a:pt x="554" y="229"/>
                  </a:lnTo>
                  <a:cubicBezTo>
                    <a:pt x="2693" y="421"/>
                    <a:pt x="7925" y="1168"/>
                    <a:pt x="8108" y="2491"/>
                  </a:cubicBezTo>
                  <a:cubicBezTo>
                    <a:pt x="8167" y="2922"/>
                    <a:pt x="7670" y="3651"/>
                    <a:pt x="4975" y="4660"/>
                  </a:cubicBezTo>
                  <a:cubicBezTo>
                    <a:pt x="4940" y="4672"/>
                    <a:pt x="4915" y="4699"/>
                    <a:pt x="4906" y="4734"/>
                  </a:cubicBezTo>
                  <a:cubicBezTo>
                    <a:pt x="4678" y="5530"/>
                    <a:pt x="3901" y="7607"/>
                    <a:pt x="3026" y="7654"/>
                  </a:cubicBezTo>
                  <a:lnTo>
                    <a:pt x="2998" y="7654"/>
                  </a:lnTo>
                  <a:cubicBezTo>
                    <a:pt x="2541" y="7654"/>
                    <a:pt x="2065" y="7075"/>
                    <a:pt x="1622" y="5974"/>
                  </a:cubicBezTo>
                  <a:cubicBezTo>
                    <a:pt x="392" y="2912"/>
                    <a:pt x="507" y="718"/>
                    <a:pt x="554" y="229"/>
                  </a:cubicBezTo>
                  <a:close/>
                  <a:moveTo>
                    <a:pt x="457" y="1"/>
                  </a:moveTo>
                  <a:cubicBezTo>
                    <a:pt x="404" y="1"/>
                    <a:pt x="357" y="40"/>
                    <a:pt x="349" y="94"/>
                  </a:cubicBezTo>
                  <a:cubicBezTo>
                    <a:pt x="333" y="192"/>
                    <a:pt x="0" y="2528"/>
                    <a:pt x="1419" y="6057"/>
                  </a:cubicBezTo>
                  <a:cubicBezTo>
                    <a:pt x="1913" y="7278"/>
                    <a:pt x="2428" y="7875"/>
                    <a:pt x="2996" y="7875"/>
                  </a:cubicBezTo>
                  <a:cubicBezTo>
                    <a:pt x="3011" y="7875"/>
                    <a:pt x="3025" y="7875"/>
                    <a:pt x="3039" y="7874"/>
                  </a:cubicBezTo>
                  <a:cubicBezTo>
                    <a:pt x="4173" y="7813"/>
                    <a:pt x="4977" y="5262"/>
                    <a:pt x="5101" y="4846"/>
                  </a:cubicBezTo>
                  <a:cubicBezTo>
                    <a:pt x="7373" y="3989"/>
                    <a:pt x="8427" y="3210"/>
                    <a:pt x="8324" y="2461"/>
                  </a:cubicBezTo>
                  <a:cubicBezTo>
                    <a:pt x="8219" y="1693"/>
                    <a:pt x="6856" y="1045"/>
                    <a:pt x="4268" y="538"/>
                  </a:cubicBezTo>
                  <a:cubicBezTo>
                    <a:pt x="2376" y="165"/>
                    <a:pt x="486" y="4"/>
                    <a:pt x="466" y="1"/>
                  </a:cubicBezTo>
                  <a:cubicBezTo>
                    <a:pt x="463" y="1"/>
                    <a:pt x="460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" name="Google Shape;1138;p44">
              <a:extLst>
                <a:ext uri="{FF2B5EF4-FFF2-40B4-BE49-F238E27FC236}">
                  <a16:creationId xmlns:a16="http://schemas.microsoft.com/office/drawing/2014/main" id="{BA733670-7213-C709-F0C0-268C47AC40FA}"/>
                </a:ext>
              </a:extLst>
            </p:cNvPr>
            <p:cNvSpPr/>
            <p:nvPr/>
          </p:nvSpPr>
          <p:spPr>
            <a:xfrm>
              <a:off x="6881625" y="4590446"/>
              <a:ext cx="67786" cy="34157"/>
            </a:xfrm>
            <a:custGeom>
              <a:avLst/>
              <a:gdLst/>
              <a:ahLst/>
              <a:cxnLst/>
              <a:rect l="l" t="t" r="r" b="b"/>
              <a:pathLst>
                <a:path w="2308" h="1163" extrusionOk="0">
                  <a:moveTo>
                    <a:pt x="65" y="1"/>
                  </a:moveTo>
                  <a:cubicBezTo>
                    <a:pt x="47" y="1"/>
                    <a:pt x="30" y="9"/>
                    <a:pt x="19" y="24"/>
                  </a:cubicBezTo>
                  <a:cubicBezTo>
                    <a:pt x="1" y="50"/>
                    <a:pt x="8" y="83"/>
                    <a:pt x="34" y="101"/>
                  </a:cubicBezTo>
                  <a:cubicBezTo>
                    <a:pt x="676" y="543"/>
                    <a:pt x="1404" y="1043"/>
                    <a:pt x="2241" y="1162"/>
                  </a:cubicBezTo>
                  <a:lnTo>
                    <a:pt x="2248" y="1162"/>
                  </a:lnTo>
                  <a:cubicBezTo>
                    <a:pt x="2275" y="1162"/>
                    <a:pt x="2298" y="1142"/>
                    <a:pt x="2304" y="1115"/>
                  </a:cubicBezTo>
                  <a:cubicBezTo>
                    <a:pt x="2308" y="1085"/>
                    <a:pt x="2287" y="1057"/>
                    <a:pt x="2257" y="1054"/>
                  </a:cubicBezTo>
                  <a:cubicBezTo>
                    <a:pt x="1445" y="937"/>
                    <a:pt x="727" y="444"/>
                    <a:pt x="96" y="10"/>
                  </a:cubicBezTo>
                  <a:cubicBezTo>
                    <a:pt x="87" y="4"/>
                    <a:pt x="7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Google Shape;1139;p44">
              <a:extLst>
                <a:ext uri="{FF2B5EF4-FFF2-40B4-BE49-F238E27FC236}">
                  <a16:creationId xmlns:a16="http://schemas.microsoft.com/office/drawing/2014/main" id="{B495DF4C-4541-86BF-1379-A306E44102FD}"/>
                </a:ext>
              </a:extLst>
            </p:cNvPr>
            <p:cNvSpPr/>
            <p:nvPr/>
          </p:nvSpPr>
          <p:spPr>
            <a:xfrm>
              <a:off x="6907353" y="4589829"/>
              <a:ext cx="88756" cy="19090"/>
            </a:xfrm>
            <a:custGeom>
              <a:avLst/>
              <a:gdLst/>
              <a:ahLst/>
              <a:cxnLst/>
              <a:rect l="l" t="t" r="r" b="b"/>
              <a:pathLst>
                <a:path w="3022" h="650" extrusionOk="0">
                  <a:moveTo>
                    <a:pt x="64" y="0"/>
                  </a:moveTo>
                  <a:cubicBezTo>
                    <a:pt x="46" y="0"/>
                    <a:pt x="28" y="9"/>
                    <a:pt x="18" y="24"/>
                  </a:cubicBezTo>
                  <a:cubicBezTo>
                    <a:pt x="1" y="51"/>
                    <a:pt x="8" y="85"/>
                    <a:pt x="33" y="101"/>
                  </a:cubicBezTo>
                  <a:cubicBezTo>
                    <a:pt x="585" y="460"/>
                    <a:pt x="1254" y="649"/>
                    <a:pt x="1920" y="649"/>
                  </a:cubicBezTo>
                  <a:cubicBezTo>
                    <a:pt x="2279" y="649"/>
                    <a:pt x="2640" y="594"/>
                    <a:pt x="2979" y="480"/>
                  </a:cubicBezTo>
                  <a:cubicBezTo>
                    <a:pt x="3008" y="471"/>
                    <a:pt x="3021" y="438"/>
                    <a:pt x="3013" y="410"/>
                  </a:cubicBezTo>
                  <a:cubicBezTo>
                    <a:pt x="3006" y="388"/>
                    <a:pt x="2985" y="374"/>
                    <a:pt x="2962" y="374"/>
                  </a:cubicBezTo>
                  <a:cubicBezTo>
                    <a:pt x="2956" y="374"/>
                    <a:pt x="2949" y="375"/>
                    <a:pt x="2943" y="377"/>
                  </a:cubicBezTo>
                  <a:cubicBezTo>
                    <a:pt x="2616" y="486"/>
                    <a:pt x="2270" y="539"/>
                    <a:pt x="1922" y="539"/>
                  </a:cubicBezTo>
                  <a:cubicBezTo>
                    <a:pt x="1278" y="539"/>
                    <a:pt x="629" y="357"/>
                    <a:pt x="93" y="8"/>
                  </a:cubicBezTo>
                  <a:cubicBezTo>
                    <a:pt x="85" y="3"/>
                    <a:pt x="74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" name="Google Shape;1140;p44">
              <a:extLst>
                <a:ext uri="{FF2B5EF4-FFF2-40B4-BE49-F238E27FC236}">
                  <a16:creationId xmlns:a16="http://schemas.microsoft.com/office/drawing/2014/main" id="{96668B2D-3212-720E-A69C-8BD814F84EFE}"/>
                </a:ext>
              </a:extLst>
            </p:cNvPr>
            <p:cNvSpPr/>
            <p:nvPr/>
          </p:nvSpPr>
          <p:spPr>
            <a:xfrm>
              <a:off x="6929498" y="4582487"/>
              <a:ext cx="20794" cy="7431"/>
            </a:xfrm>
            <a:custGeom>
              <a:avLst/>
              <a:gdLst/>
              <a:ahLst/>
              <a:cxnLst/>
              <a:rect l="l" t="t" r="r" b="b"/>
              <a:pathLst>
                <a:path w="708" h="253" extrusionOk="0">
                  <a:moveTo>
                    <a:pt x="63" y="0"/>
                  </a:moveTo>
                  <a:cubicBezTo>
                    <a:pt x="40" y="0"/>
                    <a:pt x="19" y="14"/>
                    <a:pt x="11" y="36"/>
                  </a:cubicBezTo>
                  <a:cubicBezTo>
                    <a:pt x="0" y="65"/>
                    <a:pt x="14" y="96"/>
                    <a:pt x="43" y="107"/>
                  </a:cubicBezTo>
                  <a:cubicBezTo>
                    <a:pt x="236" y="180"/>
                    <a:pt x="439" y="228"/>
                    <a:pt x="642" y="253"/>
                  </a:cubicBezTo>
                  <a:lnTo>
                    <a:pt x="649" y="253"/>
                  </a:lnTo>
                  <a:cubicBezTo>
                    <a:pt x="678" y="253"/>
                    <a:pt x="702" y="231"/>
                    <a:pt x="705" y="203"/>
                  </a:cubicBezTo>
                  <a:cubicBezTo>
                    <a:pt x="708" y="173"/>
                    <a:pt x="688" y="146"/>
                    <a:pt x="657" y="143"/>
                  </a:cubicBezTo>
                  <a:cubicBezTo>
                    <a:pt x="461" y="119"/>
                    <a:pt x="266" y="73"/>
                    <a:pt x="83" y="3"/>
                  </a:cubicBezTo>
                  <a:cubicBezTo>
                    <a:pt x="76" y="1"/>
                    <a:pt x="70" y="0"/>
                    <a:pt x="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1141;p44">
              <a:extLst>
                <a:ext uri="{FF2B5EF4-FFF2-40B4-BE49-F238E27FC236}">
                  <a16:creationId xmlns:a16="http://schemas.microsoft.com/office/drawing/2014/main" id="{92824DE9-5F89-8D26-6AEB-A3F7E89CBDF0}"/>
                </a:ext>
              </a:extLst>
            </p:cNvPr>
            <p:cNvSpPr/>
            <p:nvPr/>
          </p:nvSpPr>
          <p:spPr>
            <a:xfrm>
              <a:off x="6833781" y="4489854"/>
              <a:ext cx="26844" cy="84439"/>
            </a:xfrm>
            <a:custGeom>
              <a:avLst/>
              <a:gdLst/>
              <a:ahLst/>
              <a:cxnLst/>
              <a:rect l="l" t="t" r="r" b="b"/>
              <a:pathLst>
                <a:path w="914" h="2875" extrusionOk="0">
                  <a:moveTo>
                    <a:pt x="55" y="0"/>
                  </a:moveTo>
                  <a:cubicBezTo>
                    <a:pt x="25" y="0"/>
                    <a:pt x="1" y="24"/>
                    <a:pt x="1" y="54"/>
                  </a:cubicBezTo>
                  <a:cubicBezTo>
                    <a:pt x="21" y="1037"/>
                    <a:pt x="298" y="2004"/>
                    <a:pt x="802" y="2848"/>
                  </a:cubicBezTo>
                  <a:cubicBezTo>
                    <a:pt x="811" y="2865"/>
                    <a:pt x="831" y="2874"/>
                    <a:pt x="849" y="2874"/>
                  </a:cubicBezTo>
                  <a:cubicBezTo>
                    <a:pt x="859" y="2874"/>
                    <a:pt x="868" y="2871"/>
                    <a:pt x="878" y="2867"/>
                  </a:cubicBezTo>
                  <a:cubicBezTo>
                    <a:pt x="904" y="2851"/>
                    <a:pt x="914" y="2820"/>
                    <a:pt x="896" y="2793"/>
                  </a:cubicBezTo>
                  <a:cubicBezTo>
                    <a:pt x="402" y="1965"/>
                    <a:pt x="130" y="1018"/>
                    <a:pt x="110" y="53"/>
                  </a:cubicBezTo>
                  <a:cubicBezTo>
                    <a:pt x="110" y="23"/>
                    <a:pt x="90" y="2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" name="Google Shape;1142;p44">
              <a:extLst>
                <a:ext uri="{FF2B5EF4-FFF2-40B4-BE49-F238E27FC236}">
                  <a16:creationId xmlns:a16="http://schemas.microsoft.com/office/drawing/2014/main" id="{BFE3B9EE-82BB-78B3-E1B0-6EEB5EE06B0E}"/>
                </a:ext>
              </a:extLst>
            </p:cNvPr>
            <p:cNvSpPr/>
            <p:nvPr/>
          </p:nvSpPr>
          <p:spPr>
            <a:xfrm>
              <a:off x="6864561" y="4579961"/>
              <a:ext cx="7225" cy="6608"/>
            </a:xfrm>
            <a:custGeom>
              <a:avLst/>
              <a:gdLst/>
              <a:ahLst/>
              <a:cxnLst/>
              <a:rect l="l" t="t" r="r" b="b"/>
              <a:pathLst>
                <a:path w="246" h="225" extrusionOk="0">
                  <a:moveTo>
                    <a:pt x="61" y="0"/>
                  </a:moveTo>
                  <a:cubicBezTo>
                    <a:pt x="47" y="0"/>
                    <a:pt x="33" y="6"/>
                    <a:pt x="21" y="17"/>
                  </a:cubicBezTo>
                  <a:cubicBezTo>
                    <a:pt x="1" y="40"/>
                    <a:pt x="2" y="74"/>
                    <a:pt x="24" y="95"/>
                  </a:cubicBezTo>
                  <a:lnTo>
                    <a:pt x="146" y="210"/>
                  </a:lnTo>
                  <a:cubicBezTo>
                    <a:pt x="157" y="219"/>
                    <a:pt x="169" y="225"/>
                    <a:pt x="183" y="225"/>
                  </a:cubicBezTo>
                  <a:cubicBezTo>
                    <a:pt x="197" y="225"/>
                    <a:pt x="212" y="219"/>
                    <a:pt x="224" y="209"/>
                  </a:cubicBezTo>
                  <a:cubicBezTo>
                    <a:pt x="246" y="186"/>
                    <a:pt x="244" y="152"/>
                    <a:pt x="223" y="131"/>
                  </a:cubicBezTo>
                  <a:lnTo>
                    <a:pt x="99" y="15"/>
                  </a:lnTo>
                  <a:cubicBezTo>
                    <a:pt x="88" y="5"/>
                    <a:pt x="75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" name="Google Shape;1143;p44">
              <a:extLst>
                <a:ext uri="{FF2B5EF4-FFF2-40B4-BE49-F238E27FC236}">
                  <a16:creationId xmlns:a16="http://schemas.microsoft.com/office/drawing/2014/main" id="{BB67E368-930C-7761-6291-2375EC2241AB}"/>
                </a:ext>
              </a:extLst>
            </p:cNvPr>
            <p:cNvSpPr/>
            <p:nvPr/>
          </p:nvSpPr>
          <p:spPr>
            <a:xfrm>
              <a:off x="6925680" y="4515846"/>
              <a:ext cx="77977" cy="18914"/>
            </a:xfrm>
            <a:custGeom>
              <a:avLst/>
              <a:gdLst/>
              <a:ahLst/>
              <a:cxnLst/>
              <a:rect l="l" t="t" r="r" b="b"/>
              <a:pathLst>
                <a:path w="2655" h="644" extrusionOk="0">
                  <a:moveTo>
                    <a:pt x="59" y="1"/>
                  </a:moveTo>
                  <a:cubicBezTo>
                    <a:pt x="32" y="1"/>
                    <a:pt x="12" y="19"/>
                    <a:pt x="6" y="45"/>
                  </a:cubicBezTo>
                  <a:cubicBezTo>
                    <a:pt x="0" y="74"/>
                    <a:pt x="18" y="105"/>
                    <a:pt x="49" y="109"/>
                  </a:cubicBezTo>
                  <a:lnTo>
                    <a:pt x="2584" y="642"/>
                  </a:lnTo>
                  <a:cubicBezTo>
                    <a:pt x="2587" y="643"/>
                    <a:pt x="2591" y="643"/>
                    <a:pt x="2594" y="643"/>
                  </a:cubicBezTo>
                  <a:cubicBezTo>
                    <a:pt x="2619" y="643"/>
                    <a:pt x="2642" y="626"/>
                    <a:pt x="2649" y="599"/>
                  </a:cubicBezTo>
                  <a:cubicBezTo>
                    <a:pt x="2655" y="571"/>
                    <a:pt x="2637" y="541"/>
                    <a:pt x="2607" y="535"/>
                  </a:cubicBezTo>
                  <a:lnTo>
                    <a:pt x="72" y="2"/>
                  </a:lnTo>
                  <a:cubicBezTo>
                    <a:pt x="67" y="1"/>
                    <a:pt x="63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1144;p44">
              <a:extLst>
                <a:ext uri="{FF2B5EF4-FFF2-40B4-BE49-F238E27FC236}">
                  <a16:creationId xmlns:a16="http://schemas.microsoft.com/office/drawing/2014/main" id="{7472C332-361C-0A85-3D05-45998ADE478E}"/>
                </a:ext>
              </a:extLst>
            </p:cNvPr>
            <p:cNvSpPr/>
            <p:nvPr/>
          </p:nvSpPr>
          <p:spPr>
            <a:xfrm>
              <a:off x="6900951" y="4509708"/>
              <a:ext cx="9692" cy="4670"/>
            </a:xfrm>
            <a:custGeom>
              <a:avLst/>
              <a:gdLst/>
              <a:ahLst/>
              <a:cxnLst/>
              <a:rect l="l" t="t" r="r" b="b"/>
              <a:pathLst>
                <a:path w="330" h="159" extrusionOk="0">
                  <a:moveTo>
                    <a:pt x="69" y="0"/>
                  </a:moveTo>
                  <a:cubicBezTo>
                    <a:pt x="64" y="0"/>
                    <a:pt x="59" y="0"/>
                    <a:pt x="53" y="1"/>
                  </a:cubicBezTo>
                  <a:cubicBezTo>
                    <a:pt x="24" y="1"/>
                    <a:pt x="1" y="25"/>
                    <a:pt x="1" y="55"/>
                  </a:cubicBezTo>
                  <a:cubicBezTo>
                    <a:pt x="1" y="83"/>
                    <a:pt x="25" y="109"/>
                    <a:pt x="55" y="109"/>
                  </a:cubicBezTo>
                  <a:cubicBezTo>
                    <a:pt x="115" y="110"/>
                    <a:pt x="186" y="125"/>
                    <a:pt x="243" y="153"/>
                  </a:cubicBezTo>
                  <a:cubicBezTo>
                    <a:pt x="250" y="157"/>
                    <a:pt x="259" y="159"/>
                    <a:pt x="267" y="159"/>
                  </a:cubicBezTo>
                  <a:cubicBezTo>
                    <a:pt x="288" y="159"/>
                    <a:pt x="307" y="147"/>
                    <a:pt x="316" y="129"/>
                  </a:cubicBezTo>
                  <a:cubicBezTo>
                    <a:pt x="330" y="102"/>
                    <a:pt x="318" y="69"/>
                    <a:pt x="293" y="55"/>
                  </a:cubicBezTo>
                  <a:cubicBezTo>
                    <a:pt x="222" y="20"/>
                    <a:pt x="146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" name="Google Shape;1145;p44">
              <a:extLst>
                <a:ext uri="{FF2B5EF4-FFF2-40B4-BE49-F238E27FC236}">
                  <a16:creationId xmlns:a16="http://schemas.microsoft.com/office/drawing/2014/main" id="{E15C15D0-A12C-F490-D0AA-9DADDD5A3818}"/>
                </a:ext>
              </a:extLst>
            </p:cNvPr>
            <p:cNvSpPr/>
            <p:nvPr/>
          </p:nvSpPr>
          <p:spPr>
            <a:xfrm>
              <a:off x="6941393" y="4530708"/>
              <a:ext cx="14509" cy="5375"/>
            </a:xfrm>
            <a:custGeom>
              <a:avLst/>
              <a:gdLst/>
              <a:ahLst/>
              <a:cxnLst/>
              <a:rect l="l" t="t" r="r" b="b"/>
              <a:pathLst>
                <a:path w="494" h="183" extrusionOk="0">
                  <a:moveTo>
                    <a:pt x="60" y="0"/>
                  </a:moveTo>
                  <a:cubicBezTo>
                    <a:pt x="36" y="0"/>
                    <a:pt x="13" y="19"/>
                    <a:pt x="8" y="45"/>
                  </a:cubicBezTo>
                  <a:cubicBezTo>
                    <a:pt x="1" y="76"/>
                    <a:pt x="21" y="104"/>
                    <a:pt x="51" y="109"/>
                  </a:cubicBezTo>
                  <a:lnTo>
                    <a:pt x="422" y="180"/>
                  </a:lnTo>
                  <a:cubicBezTo>
                    <a:pt x="427" y="183"/>
                    <a:pt x="430" y="183"/>
                    <a:pt x="434" y="183"/>
                  </a:cubicBezTo>
                  <a:cubicBezTo>
                    <a:pt x="461" y="183"/>
                    <a:pt x="484" y="164"/>
                    <a:pt x="487" y="137"/>
                  </a:cubicBezTo>
                  <a:cubicBezTo>
                    <a:pt x="494" y="107"/>
                    <a:pt x="475" y="79"/>
                    <a:pt x="444" y="73"/>
                  </a:cubicBezTo>
                  <a:lnTo>
                    <a:pt x="72" y="2"/>
                  </a:lnTo>
                  <a:cubicBezTo>
                    <a:pt x="68" y="1"/>
                    <a:pt x="64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" name="Google Shape;1146;p44">
              <a:extLst>
                <a:ext uri="{FF2B5EF4-FFF2-40B4-BE49-F238E27FC236}">
                  <a16:creationId xmlns:a16="http://schemas.microsoft.com/office/drawing/2014/main" id="{C92CE6F1-22A3-ECC4-8E3D-8548D1B2A5E9}"/>
                </a:ext>
              </a:extLst>
            </p:cNvPr>
            <p:cNvSpPr/>
            <p:nvPr/>
          </p:nvSpPr>
          <p:spPr>
            <a:xfrm>
              <a:off x="6888703" y="4677528"/>
              <a:ext cx="28518" cy="25464"/>
            </a:xfrm>
            <a:custGeom>
              <a:avLst/>
              <a:gdLst/>
              <a:ahLst/>
              <a:cxnLst/>
              <a:rect l="l" t="t" r="r" b="b"/>
              <a:pathLst>
                <a:path w="971" h="867" extrusionOk="0">
                  <a:moveTo>
                    <a:pt x="65" y="1"/>
                  </a:moveTo>
                  <a:cubicBezTo>
                    <a:pt x="57" y="1"/>
                    <a:pt x="49" y="2"/>
                    <a:pt x="42" y="6"/>
                  </a:cubicBezTo>
                  <a:cubicBezTo>
                    <a:pt x="13" y="19"/>
                    <a:pt x="1" y="50"/>
                    <a:pt x="13" y="78"/>
                  </a:cubicBezTo>
                  <a:cubicBezTo>
                    <a:pt x="95" y="262"/>
                    <a:pt x="193" y="452"/>
                    <a:pt x="341" y="605"/>
                  </a:cubicBezTo>
                  <a:cubicBezTo>
                    <a:pt x="500" y="771"/>
                    <a:pt x="704" y="866"/>
                    <a:pt x="898" y="866"/>
                  </a:cubicBezTo>
                  <a:cubicBezTo>
                    <a:pt x="903" y="866"/>
                    <a:pt x="908" y="866"/>
                    <a:pt x="918" y="863"/>
                  </a:cubicBezTo>
                  <a:cubicBezTo>
                    <a:pt x="948" y="862"/>
                    <a:pt x="970" y="836"/>
                    <a:pt x="970" y="806"/>
                  </a:cubicBezTo>
                  <a:cubicBezTo>
                    <a:pt x="969" y="776"/>
                    <a:pt x="946" y="754"/>
                    <a:pt x="916" y="754"/>
                  </a:cubicBezTo>
                  <a:cubicBezTo>
                    <a:pt x="914" y="753"/>
                    <a:pt x="912" y="752"/>
                    <a:pt x="911" y="752"/>
                  </a:cubicBezTo>
                  <a:cubicBezTo>
                    <a:pt x="907" y="752"/>
                    <a:pt x="903" y="754"/>
                    <a:pt x="899" y="754"/>
                  </a:cubicBezTo>
                  <a:cubicBezTo>
                    <a:pt x="734" y="754"/>
                    <a:pt x="562" y="671"/>
                    <a:pt x="421" y="527"/>
                  </a:cubicBezTo>
                  <a:cubicBezTo>
                    <a:pt x="284" y="385"/>
                    <a:pt x="193" y="205"/>
                    <a:pt x="114" y="32"/>
                  </a:cubicBezTo>
                  <a:cubicBezTo>
                    <a:pt x="105" y="13"/>
                    <a:pt x="86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1147;p44">
              <a:extLst>
                <a:ext uri="{FF2B5EF4-FFF2-40B4-BE49-F238E27FC236}">
                  <a16:creationId xmlns:a16="http://schemas.microsoft.com/office/drawing/2014/main" id="{4E230AA6-0B98-A2FB-787C-02016171EB49}"/>
                </a:ext>
              </a:extLst>
            </p:cNvPr>
            <p:cNvSpPr/>
            <p:nvPr/>
          </p:nvSpPr>
          <p:spPr>
            <a:xfrm>
              <a:off x="6903476" y="4679584"/>
              <a:ext cx="9193" cy="8547"/>
            </a:xfrm>
            <a:custGeom>
              <a:avLst/>
              <a:gdLst/>
              <a:ahLst/>
              <a:cxnLst/>
              <a:rect l="l" t="t" r="r" b="b"/>
              <a:pathLst>
                <a:path w="313" h="291" extrusionOk="0">
                  <a:moveTo>
                    <a:pt x="61" y="0"/>
                  </a:moveTo>
                  <a:cubicBezTo>
                    <a:pt x="46" y="0"/>
                    <a:pt x="32" y="6"/>
                    <a:pt x="20" y="17"/>
                  </a:cubicBezTo>
                  <a:cubicBezTo>
                    <a:pt x="0" y="40"/>
                    <a:pt x="2" y="74"/>
                    <a:pt x="23" y="95"/>
                  </a:cubicBezTo>
                  <a:lnTo>
                    <a:pt x="214" y="276"/>
                  </a:lnTo>
                  <a:cubicBezTo>
                    <a:pt x="224" y="285"/>
                    <a:pt x="237" y="290"/>
                    <a:pt x="251" y="290"/>
                  </a:cubicBezTo>
                  <a:cubicBezTo>
                    <a:pt x="265" y="290"/>
                    <a:pt x="279" y="285"/>
                    <a:pt x="292" y="273"/>
                  </a:cubicBezTo>
                  <a:cubicBezTo>
                    <a:pt x="312" y="251"/>
                    <a:pt x="311" y="216"/>
                    <a:pt x="289" y="195"/>
                  </a:cubicBezTo>
                  <a:lnTo>
                    <a:pt x="99" y="16"/>
                  </a:ln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8" name="Google Shape;1148;p44">
            <a:extLst>
              <a:ext uri="{FF2B5EF4-FFF2-40B4-BE49-F238E27FC236}">
                <a16:creationId xmlns:a16="http://schemas.microsoft.com/office/drawing/2014/main" id="{99432523-877C-9E73-FBE9-BEDCE8E647B9}"/>
              </a:ext>
            </a:extLst>
          </p:cNvPr>
          <p:cNvGrpSpPr/>
          <p:nvPr/>
        </p:nvGrpSpPr>
        <p:grpSpPr>
          <a:xfrm>
            <a:off x="10197081" y="6091938"/>
            <a:ext cx="417172" cy="428567"/>
            <a:chOff x="7522550" y="4243277"/>
            <a:chExt cx="312879" cy="321425"/>
          </a:xfrm>
        </p:grpSpPr>
        <p:sp>
          <p:nvSpPr>
            <p:cNvPr id="19" name="Google Shape;1149;p44">
              <a:extLst>
                <a:ext uri="{FF2B5EF4-FFF2-40B4-BE49-F238E27FC236}">
                  <a16:creationId xmlns:a16="http://schemas.microsoft.com/office/drawing/2014/main" id="{58E088E7-7E0F-F9BA-4790-AFA061E957D5}"/>
                </a:ext>
              </a:extLst>
            </p:cNvPr>
            <p:cNvSpPr/>
            <p:nvPr/>
          </p:nvSpPr>
          <p:spPr>
            <a:xfrm>
              <a:off x="7522550" y="4243277"/>
              <a:ext cx="312879" cy="321425"/>
            </a:xfrm>
            <a:custGeom>
              <a:avLst/>
              <a:gdLst/>
              <a:ahLst/>
              <a:cxnLst/>
              <a:rect l="l" t="t" r="r" b="b"/>
              <a:pathLst>
                <a:path w="10653" h="10944" extrusionOk="0">
                  <a:moveTo>
                    <a:pt x="3986" y="0"/>
                  </a:moveTo>
                  <a:cubicBezTo>
                    <a:pt x="3734" y="0"/>
                    <a:pt x="3481" y="20"/>
                    <a:pt x="3236" y="63"/>
                  </a:cubicBezTo>
                  <a:cubicBezTo>
                    <a:pt x="1488" y="362"/>
                    <a:pt x="242" y="1744"/>
                    <a:pt x="138" y="3499"/>
                  </a:cubicBezTo>
                  <a:cubicBezTo>
                    <a:pt x="0" y="5798"/>
                    <a:pt x="1755" y="8084"/>
                    <a:pt x="4218" y="8816"/>
                  </a:cubicBezTo>
                  <a:cubicBezTo>
                    <a:pt x="5380" y="9160"/>
                    <a:pt x="6171" y="10058"/>
                    <a:pt x="6212" y="10106"/>
                  </a:cubicBezTo>
                  <a:cubicBezTo>
                    <a:pt x="6649" y="10639"/>
                    <a:pt x="7296" y="10943"/>
                    <a:pt x="7987" y="10943"/>
                  </a:cubicBezTo>
                  <a:cubicBezTo>
                    <a:pt x="8195" y="10943"/>
                    <a:pt x="8401" y="10915"/>
                    <a:pt x="8598" y="10859"/>
                  </a:cubicBezTo>
                  <a:cubicBezTo>
                    <a:pt x="9481" y="10616"/>
                    <a:pt x="10136" y="9872"/>
                    <a:pt x="10265" y="8964"/>
                  </a:cubicBezTo>
                  <a:cubicBezTo>
                    <a:pt x="10653" y="6230"/>
                    <a:pt x="9795" y="3535"/>
                    <a:pt x="7968" y="1759"/>
                  </a:cubicBezTo>
                  <a:cubicBezTo>
                    <a:pt x="6803" y="626"/>
                    <a:pt x="5388" y="0"/>
                    <a:pt x="39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1150;p44">
              <a:extLst>
                <a:ext uri="{FF2B5EF4-FFF2-40B4-BE49-F238E27FC236}">
                  <a16:creationId xmlns:a16="http://schemas.microsoft.com/office/drawing/2014/main" id="{7FFE7E0B-53A5-FF68-7D14-004DD003298F}"/>
                </a:ext>
              </a:extLst>
            </p:cNvPr>
            <p:cNvSpPr/>
            <p:nvPr/>
          </p:nvSpPr>
          <p:spPr>
            <a:xfrm>
              <a:off x="7594653" y="4312032"/>
              <a:ext cx="166499" cy="178687"/>
            </a:xfrm>
            <a:custGeom>
              <a:avLst/>
              <a:gdLst/>
              <a:ahLst/>
              <a:cxnLst/>
              <a:rect l="l" t="t" r="r" b="b"/>
              <a:pathLst>
                <a:path w="5669" h="6084" extrusionOk="0">
                  <a:moveTo>
                    <a:pt x="1536" y="1"/>
                  </a:moveTo>
                  <a:cubicBezTo>
                    <a:pt x="1499" y="1"/>
                    <a:pt x="1461" y="2"/>
                    <a:pt x="1424" y="4"/>
                  </a:cubicBezTo>
                  <a:cubicBezTo>
                    <a:pt x="1339" y="6"/>
                    <a:pt x="1256" y="16"/>
                    <a:pt x="1174" y="31"/>
                  </a:cubicBezTo>
                  <a:cubicBezTo>
                    <a:pt x="648" y="119"/>
                    <a:pt x="281" y="405"/>
                    <a:pt x="114" y="839"/>
                  </a:cubicBezTo>
                  <a:cubicBezTo>
                    <a:pt x="60" y="979"/>
                    <a:pt x="27" y="1134"/>
                    <a:pt x="17" y="1301"/>
                  </a:cubicBezTo>
                  <a:cubicBezTo>
                    <a:pt x="0" y="1577"/>
                    <a:pt x="49" y="1876"/>
                    <a:pt x="156" y="2175"/>
                  </a:cubicBezTo>
                  <a:cubicBezTo>
                    <a:pt x="156" y="2177"/>
                    <a:pt x="157" y="2177"/>
                    <a:pt x="157" y="2178"/>
                  </a:cubicBezTo>
                  <a:cubicBezTo>
                    <a:pt x="463" y="3031"/>
                    <a:pt x="1252" y="3883"/>
                    <a:pt x="2428" y="4233"/>
                  </a:cubicBezTo>
                  <a:cubicBezTo>
                    <a:pt x="3461" y="4541"/>
                    <a:pt x="4286" y="5103"/>
                    <a:pt x="4824" y="5553"/>
                  </a:cubicBezTo>
                  <a:lnTo>
                    <a:pt x="4825" y="5556"/>
                  </a:lnTo>
                  <a:cubicBezTo>
                    <a:pt x="5069" y="5760"/>
                    <a:pt x="5254" y="5944"/>
                    <a:pt x="5375" y="6070"/>
                  </a:cubicBezTo>
                  <a:cubicBezTo>
                    <a:pt x="5382" y="6079"/>
                    <a:pt x="5393" y="6083"/>
                    <a:pt x="5403" y="6083"/>
                  </a:cubicBezTo>
                  <a:cubicBezTo>
                    <a:pt x="5409" y="6083"/>
                    <a:pt x="5416" y="6080"/>
                    <a:pt x="5419" y="6077"/>
                  </a:cubicBezTo>
                  <a:cubicBezTo>
                    <a:pt x="5432" y="6069"/>
                    <a:pt x="5439" y="6056"/>
                    <a:pt x="5439" y="6042"/>
                  </a:cubicBezTo>
                  <a:cubicBezTo>
                    <a:pt x="5440" y="6045"/>
                    <a:pt x="5440" y="6049"/>
                    <a:pt x="5443" y="6055"/>
                  </a:cubicBezTo>
                  <a:cubicBezTo>
                    <a:pt x="5448" y="6070"/>
                    <a:pt x="5465" y="6080"/>
                    <a:pt x="5482" y="6080"/>
                  </a:cubicBezTo>
                  <a:lnTo>
                    <a:pt x="5487" y="6080"/>
                  </a:lnTo>
                  <a:cubicBezTo>
                    <a:pt x="5507" y="6077"/>
                    <a:pt x="5519" y="6057"/>
                    <a:pt x="5516" y="6040"/>
                  </a:cubicBezTo>
                  <a:cubicBezTo>
                    <a:pt x="5493" y="5881"/>
                    <a:pt x="5465" y="5727"/>
                    <a:pt x="5432" y="5572"/>
                  </a:cubicBezTo>
                  <a:lnTo>
                    <a:pt x="5432" y="5572"/>
                  </a:lnTo>
                  <a:cubicBezTo>
                    <a:pt x="5446" y="5639"/>
                    <a:pt x="5462" y="5707"/>
                    <a:pt x="5475" y="5774"/>
                  </a:cubicBezTo>
                  <a:cubicBezTo>
                    <a:pt x="5479" y="5793"/>
                    <a:pt x="5493" y="5805"/>
                    <a:pt x="5512" y="5805"/>
                  </a:cubicBezTo>
                  <a:cubicBezTo>
                    <a:pt x="5513" y="5805"/>
                    <a:pt x="5514" y="5805"/>
                    <a:pt x="5515" y="5805"/>
                  </a:cubicBezTo>
                  <a:cubicBezTo>
                    <a:pt x="5519" y="5805"/>
                    <a:pt x="5529" y="5803"/>
                    <a:pt x="5532" y="5798"/>
                  </a:cubicBezTo>
                  <a:cubicBezTo>
                    <a:pt x="5543" y="5793"/>
                    <a:pt x="5550" y="5781"/>
                    <a:pt x="5550" y="5770"/>
                  </a:cubicBezTo>
                  <a:cubicBezTo>
                    <a:pt x="5668" y="3947"/>
                    <a:pt x="5060" y="2241"/>
                    <a:pt x="3884" y="1099"/>
                  </a:cubicBezTo>
                  <a:cubicBezTo>
                    <a:pt x="3161" y="395"/>
                    <a:pt x="2314" y="1"/>
                    <a:pt x="15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1151;p44">
              <a:extLst>
                <a:ext uri="{FF2B5EF4-FFF2-40B4-BE49-F238E27FC236}">
                  <a16:creationId xmlns:a16="http://schemas.microsoft.com/office/drawing/2014/main" id="{3C54B275-1111-2183-868C-18FFAA995FDD}"/>
                </a:ext>
              </a:extLst>
            </p:cNvPr>
            <p:cNvSpPr/>
            <p:nvPr/>
          </p:nvSpPr>
          <p:spPr>
            <a:xfrm>
              <a:off x="7588926" y="4307685"/>
              <a:ext cx="179950" cy="192608"/>
            </a:xfrm>
            <a:custGeom>
              <a:avLst/>
              <a:gdLst/>
              <a:ahLst/>
              <a:cxnLst/>
              <a:rect l="l" t="t" r="r" b="b"/>
              <a:pathLst>
                <a:path w="6127" h="6558" extrusionOk="0">
                  <a:moveTo>
                    <a:pt x="1729" y="220"/>
                  </a:moveTo>
                  <a:cubicBezTo>
                    <a:pt x="2481" y="220"/>
                    <a:pt x="3318" y="606"/>
                    <a:pt x="4026" y="1296"/>
                  </a:cubicBezTo>
                  <a:cubicBezTo>
                    <a:pt x="5251" y="2487"/>
                    <a:pt x="5848" y="4301"/>
                    <a:pt x="5647" y="6191"/>
                  </a:cubicBezTo>
                  <a:cubicBezTo>
                    <a:pt x="5258" y="5772"/>
                    <a:pt x="4201" y="4773"/>
                    <a:pt x="2643" y="4310"/>
                  </a:cubicBezTo>
                  <a:cubicBezTo>
                    <a:pt x="1088" y="3847"/>
                    <a:pt x="222" y="2493"/>
                    <a:pt x="285" y="1452"/>
                  </a:cubicBezTo>
                  <a:cubicBezTo>
                    <a:pt x="324" y="799"/>
                    <a:pt x="725" y="359"/>
                    <a:pt x="1382" y="248"/>
                  </a:cubicBezTo>
                  <a:cubicBezTo>
                    <a:pt x="1494" y="228"/>
                    <a:pt x="1611" y="220"/>
                    <a:pt x="1729" y="220"/>
                  </a:cubicBezTo>
                  <a:close/>
                  <a:moveTo>
                    <a:pt x="1727" y="0"/>
                  </a:moveTo>
                  <a:cubicBezTo>
                    <a:pt x="1598" y="0"/>
                    <a:pt x="1470" y="11"/>
                    <a:pt x="1346" y="32"/>
                  </a:cubicBezTo>
                  <a:cubicBezTo>
                    <a:pt x="591" y="160"/>
                    <a:pt x="113" y="687"/>
                    <a:pt x="67" y="1439"/>
                  </a:cubicBezTo>
                  <a:cubicBezTo>
                    <a:pt x="0" y="2565"/>
                    <a:pt x="922" y="4027"/>
                    <a:pt x="2584" y="4521"/>
                  </a:cubicBezTo>
                  <a:cubicBezTo>
                    <a:pt x="4468" y="5080"/>
                    <a:pt x="5631" y="6502"/>
                    <a:pt x="5641" y="6516"/>
                  </a:cubicBezTo>
                  <a:cubicBezTo>
                    <a:pt x="5663" y="6543"/>
                    <a:pt x="5695" y="6557"/>
                    <a:pt x="5727" y="6557"/>
                  </a:cubicBezTo>
                  <a:cubicBezTo>
                    <a:pt x="5735" y="6557"/>
                    <a:pt x="5747" y="6554"/>
                    <a:pt x="5755" y="6554"/>
                  </a:cubicBezTo>
                  <a:cubicBezTo>
                    <a:pt x="5798" y="6543"/>
                    <a:pt x="5831" y="6507"/>
                    <a:pt x="5835" y="6465"/>
                  </a:cubicBezTo>
                  <a:cubicBezTo>
                    <a:pt x="6127" y="4418"/>
                    <a:pt x="5507" y="2429"/>
                    <a:pt x="4181" y="1140"/>
                  </a:cubicBezTo>
                  <a:cubicBezTo>
                    <a:pt x="3431" y="409"/>
                    <a:pt x="2539" y="0"/>
                    <a:pt x="17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" name="Google Shape;1152;p44">
              <a:extLst>
                <a:ext uri="{FF2B5EF4-FFF2-40B4-BE49-F238E27FC236}">
                  <a16:creationId xmlns:a16="http://schemas.microsoft.com/office/drawing/2014/main" id="{19FBF9CA-A53E-65CB-6FC9-278ECC1D676E}"/>
                </a:ext>
              </a:extLst>
            </p:cNvPr>
            <p:cNvSpPr/>
            <p:nvPr/>
          </p:nvSpPr>
          <p:spPr>
            <a:xfrm>
              <a:off x="7680061" y="4372005"/>
              <a:ext cx="77860" cy="125263"/>
            </a:xfrm>
            <a:custGeom>
              <a:avLst/>
              <a:gdLst/>
              <a:ahLst/>
              <a:cxnLst/>
              <a:rect l="l" t="t" r="r" b="b"/>
              <a:pathLst>
                <a:path w="2651" h="4265" extrusionOk="0">
                  <a:moveTo>
                    <a:pt x="61" y="0"/>
                  </a:moveTo>
                  <a:cubicBezTo>
                    <a:pt x="46" y="0"/>
                    <a:pt x="30" y="7"/>
                    <a:pt x="19" y="19"/>
                  </a:cubicBezTo>
                  <a:cubicBezTo>
                    <a:pt x="0" y="41"/>
                    <a:pt x="2" y="76"/>
                    <a:pt x="25" y="96"/>
                  </a:cubicBezTo>
                  <a:cubicBezTo>
                    <a:pt x="1244" y="1177"/>
                    <a:pt x="2137" y="2644"/>
                    <a:pt x="2537" y="4225"/>
                  </a:cubicBezTo>
                  <a:cubicBezTo>
                    <a:pt x="2544" y="4249"/>
                    <a:pt x="2565" y="4265"/>
                    <a:pt x="2589" y="4265"/>
                  </a:cubicBezTo>
                  <a:cubicBezTo>
                    <a:pt x="2595" y="4265"/>
                    <a:pt x="2599" y="4265"/>
                    <a:pt x="2604" y="4263"/>
                  </a:cubicBezTo>
                  <a:cubicBezTo>
                    <a:pt x="2632" y="4256"/>
                    <a:pt x="2651" y="4228"/>
                    <a:pt x="2644" y="4198"/>
                  </a:cubicBezTo>
                  <a:cubicBezTo>
                    <a:pt x="2238" y="2596"/>
                    <a:pt x="1333" y="1110"/>
                    <a:pt x="97" y="14"/>
                  </a:cubicBezTo>
                  <a:cubicBezTo>
                    <a:pt x="87" y="5"/>
                    <a:pt x="74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" name="Google Shape;1153;p44">
              <a:extLst>
                <a:ext uri="{FF2B5EF4-FFF2-40B4-BE49-F238E27FC236}">
                  <a16:creationId xmlns:a16="http://schemas.microsoft.com/office/drawing/2014/main" id="{35222854-1796-21C3-F128-DC112F669450}"/>
                </a:ext>
              </a:extLst>
            </p:cNvPr>
            <p:cNvSpPr/>
            <p:nvPr/>
          </p:nvSpPr>
          <p:spPr>
            <a:xfrm>
              <a:off x="7653716" y="4350330"/>
              <a:ext cx="15801" cy="13070"/>
            </a:xfrm>
            <a:custGeom>
              <a:avLst/>
              <a:gdLst/>
              <a:ahLst/>
              <a:cxnLst/>
              <a:rect l="l" t="t" r="r" b="b"/>
              <a:pathLst>
                <a:path w="538" h="445" extrusionOk="0">
                  <a:moveTo>
                    <a:pt x="61" y="0"/>
                  </a:moveTo>
                  <a:cubicBezTo>
                    <a:pt x="41" y="0"/>
                    <a:pt x="23" y="10"/>
                    <a:pt x="13" y="28"/>
                  </a:cubicBezTo>
                  <a:cubicBezTo>
                    <a:pt x="0" y="54"/>
                    <a:pt x="9" y="88"/>
                    <a:pt x="36" y="102"/>
                  </a:cubicBezTo>
                  <a:cubicBezTo>
                    <a:pt x="187" y="188"/>
                    <a:pt x="322" y="296"/>
                    <a:pt x="437" y="427"/>
                  </a:cubicBezTo>
                  <a:cubicBezTo>
                    <a:pt x="447" y="438"/>
                    <a:pt x="464" y="444"/>
                    <a:pt x="479" y="444"/>
                  </a:cubicBezTo>
                  <a:cubicBezTo>
                    <a:pt x="492" y="444"/>
                    <a:pt x="503" y="438"/>
                    <a:pt x="513" y="428"/>
                  </a:cubicBezTo>
                  <a:cubicBezTo>
                    <a:pt x="536" y="408"/>
                    <a:pt x="537" y="374"/>
                    <a:pt x="517" y="351"/>
                  </a:cubicBezTo>
                  <a:cubicBezTo>
                    <a:pt x="395" y="213"/>
                    <a:pt x="251" y="97"/>
                    <a:pt x="89" y="7"/>
                  </a:cubicBezTo>
                  <a:cubicBezTo>
                    <a:pt x="80" y="2"/>
                    <a:pt x="70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1154;p44">
              <a:extLst>
                <a:ext uri="{FF2B5EF4-FFF2-40B4-BE49-F238E27FC236}">
                  <a16:creationId xmlns:a16="http://schemas.microsoft.com/office/drawing/2014/main" id="{314BF7B1-6AF4-4AA5-C883-AAFAAB61C6EA}"/>
                </a:ext>
              </a:extLst>
            </p:cNvPr>
            <p:cNvSpPr/>
            <p:nvPr/>
          </p:nvSpPr>
          <p:spPr>
            <a:xfrm>
              <a:off x="7716979" y="4391625"/>
              <a:ext cx="42087" cy="103940"/>
            </a:xfrm>
            <a:custGeom>
              <a:avLst/>
              <a:gdLst/>
              <a:ahLst/>
              <a:cxnLst/>
              <a:rect l="l" t="t" r="r" b="b"/>
              <a:pathLst>
                <a:path w="1433" h="3539" extrusionOk="0">
                  <a:moveTo>
                    <a:pt x="64" y="0"/>
                  </a:moveTo>
                  <a:cubicBezTo>
                    <a:pt x="54" y="0"/>
                    <a:pt x="43" y="4"/>
                    <a:pt x="34" y="11"/>
                  </a:cubicBezTo>
                  <a:cubicBezTo>
                    <a:pt x="8" y="28"/>
                    <a:pt x="1" y="62"/>
                    <a:pt x="19" y="86"/>
                  </a:cubicBezTo>
                  <a:cubicBezTo>
                    <a:pt x="714" y="1096"/>
                    <a:pt x="1166" y="2272"/>
                    <a:pt x="1320" y="3490"/>
                  </a:cubicBezTo>
                  <a:cubicBezTo>
                    <a:pt x="1324" y="3518"/>
                    <a:pt x="1348" y="3538"/>
                    <a:pt x="1375" y="3538"/>
                  </a:cubicBezTo>
                  <a:cubicBezTo>
                    <a:pt x="1379" y="3538"/>
                    <a:pt x="1381" y="3538"/>
                    <a:pt x="1381" y="3537"/>
                  </a:cubicBezTo>
                  <a:cubicBezTo>
                    <a:pt x="1411" y="3533"/>
                    <a:pt x="1432" y="3507"/>
                    <a:pt x="1429" y="3476"/>
                  </a:cubicBezTo>
                  <a:cubicBezTo>
                    <a:pt x="1273" y="2242"/>
                    <a:pt x="814" y="1047"/>
                    <a:pt x="109" y="25"/>
                  </a:cubicBezTo>
                  <a:cubicBezTo>
                    <a:pt x="99" y="9"/>
                    <a:pt x="81" y="0"/>
                    <a:pt x="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1155;p44">
              <a:extLst>
                <a:ext uri="{FF2B5EF4-FFF2-40B4-BE49-F238E27FC236}">
                  <a16:creationId xmlns:a16="http://schemas.microsoft.com/office/drawing/2014/main" id="{DA32D917-6732-B397-262E-571977D7212E}"/>
                </a:ext>
              </a:extLst>
            </p:cNvPr>
            <p:cNvSpPr/>
            <p:nvPr/>
          </p:nvSpPr>
          <p:spPr>
            <a:xfrm>
              <a:off x="7667755" y="4383049"/>
              <a:ext cx="47814" cy="45847"/>
            </a:xfrm>
            <a:custGeom>
              <a:avLst/>
              <a:gdLst/>
              <a:ahLst/>
              <a:cxnLst/>
              <a:rect l="l" t="t" r="r" b="b"/>
              <a:pathLst>
                <a:path w="1628" h="1561" extrusionOk="0">
                  <a:moveTo>
                    <a:pt x="63" y="1"/>
                  </a:moveTo>
                  <a:cubicBezTo>
                    <a:pt x="45" y="1"/>
                    <a:pt x="28" y="9"/>
                    <a:pt x="16" y="25"/>
                  </a:cubicBezTo>
                  <a:cubicBezTo>
                    <a:pt x="1" y="49"/>
                    <a:pt x="6" y="83"/>
                    <a:pt x="31" y="100"/>
                  </a:cubicBezTo>
                  <a:cubicBezTo>
                    <a:pt x="603" y="498"/>
                    <a:pt x="1106" y="982"/>
                    <a:pt x="1523" y="1539"/>
                  </a:cubicBezTo>
                  <a:cubicBezTo>
                    <a:pt x="1533" y="1553"/>
                    <a:pt x="1552" y="1560"/>
                    <a:pt x="1567" y="1560"/>
                  </a:cubicBezTo>
                  <a:cubicBezTo>
                    <a:pt x="1580" y="1560"/>
                    <a:pt x="1590" y="1559"/>
                    <a:pt x="1599" y="1550"/>
                  </a:cubicBezTo>
                  <a:cubicBezTo>
                    <a:pt x="1623" y="1532"/>
                    <a:pt x="1627" y="1498"/>
                    <a:pt x="1610" y="1473"/>
                  </a:cubicBezTo>
                  <a:cubicBezTo>
                    <a:pt x="1186" y="905"/>
                    <a:pt x="676" y="414"/>
                    <a:pt x="93" y="9"/>
                  </a:cubicBezTo>
                  <a:cubicBezTo>
                    <a:pt x="84" y="4"/>
                    <a:pt x="73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1156;p44">
              <a:extLst>
                <a:ext uri="{FF2B5EF4-FFF2-40B4-BE49-F238E27FC236}">
                  <a16:creationId xmlns:a16="http://schemas.microsoft.com/office/drawing/2014/main" id="{A665BFEC-5045-1048-7CA8-5A30C4E33347}"/>
                </a:ext>
              </a:extLst>
            </p:cNvPr>
            <p:cNvSpPr/>
            <p:nvPr/>
          </p:nvSpPr>
          <p:spPr>
            <a:xfrm>
              <a:off x="7668166" y="4406456"/>
              <a:ext cx="7812" cy="5492"/>
            </a:xfrm>
            <a:custGeom>
              <a:avLst/>
              <a:gdLst/>
              <a:ahLst/>
              <a:cxnLst/>
              <a:rect l="l" t="t" r="r" b="b"/>
              <a:pathLst>
                <a:path w="266" h="187" extrusionOk="0">
                  <a:moveTo>
                    <a:pt x="65" y="1"/>
                  </a:moveTo>
                  <a:cubicBezTo>
                    <a:pt x="45" y="1"/>
                    <a:pt x="25" y="12"/>
                    <a:pt x="15" y="30"/>
                  </a:cubicBezTo>
                  <a:cubicBezTo>
                    <a:pt x="1" y="57"/>
                    <a:pt x="11" y="91"/>
                    <a:pt x="38" y="105"/>
                  </a:cubicBezTo>
                  <a:lnTo>
                    <a:pt x="178" y="179"/>
                  </a:lnTo>
                  <a:cubicBezTo>
                    <a:pt x="186" y="185"/>
                    <a:pt x="195" y="186"/>
                    <a:pt x="203" y="186"/>
                  </a:cubicBezTo>
                  <a:cubicBezTo>
                    <a:pt x="223" y="186"/>
                    <a:pt x="243" y="178"/>
                    <a:pt x="252" y="157"/>
                  </a:cubicBezTo>
                  <a:cubicBezTo>
                    <a:pt x="266" y="129"/>
                    <a:pt x="256" y="97"/>
                    <a:pt x="229" y="82"/>
                  </a:cubicBezTo>
                  <a:lnTo>
                    <a:pt x="89" y="7"/>
                  </a:lnTo>
                  <a:cubicBezTo>
                    <a:pt x="82" y="3"/>
                    <a:pt x="73" y="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1157;p44">
              <a:extLst>
                <a:ext uri="{FF2B5EF4-FFF2-40B4-BE49-F238E27FC236}">
                  <a16:creationId xmlns:a16="http://schemas.microsoft.com/office/drawing/2014/main" id="{1BC67DF8-1416-7D3C-5E8A-8AB0FCED8492}"/>
                </a:ext>
              </a:extLst>
            </p:cNvPr>
            <p:cNvSpPr/>
            <p:nvPr/>
          </p:nvSpPr>
          <p:spPr>
            <a:xfrm>
              <a:off x="7624875" y="4373914"/>
              <a:ext cx="12012" cy="12306"/>
            </a:xfrm>
            <a:custGeom>
              <a:avLst/>
              <a:gdLst/>
              <a:ahLst/>
              <a:cxnLst/>
              <a:rect l="l" t="t" r="r" b="b"/>
              <a:pathLst>
                <a:path w="409" h="419" extrusionOk="0">
                  <a:moveTo>
                    <a:pt x="61" y="0"/>
                  </a:moveTo>
                  <a:cubicBezTo>
                    <a:pt x="45" y="0"/>
                    <a:pt x="29" y="7"/>
                    <a:pt x="18" y="20"/>
                  </a:cubicBezTo>
                  <a:cubicBezTo>
                    <a:pt x="1" y="44"/>
                    <a:pt x="4" y="77"/>
                    <a:pt x="28" y="97"/>
                  </a:cubicBezTo>
                  <a:cubicBezTo>
                    <a:pt x="132" y="182"/>
                    <a:pt x="223" y="282"/>
                    <a:pt x="300" y="394"/>
                  </a:cubicBezTo>
                  <a:cubicBezTo>
                    <a:pt x="309" y="410"/>
                    <a:pt x="327" y="419"/>
                    <a:pt x="344" y="419"/>
                  </a:cubicBezTo>
                  <a:cubicBezTo>
                    <a:pt x="356" y="419"/>
                    <a:pt x="366" y="417"/>
                    <a:pt x="377" y="409"/>
                  </a:cubicBezTo>
                  <a:cubicBezTo>
                    <a:pt x="401" y="390"/>
                    <a:pt x="408" y="357"/>
                    <a:pt x="391" y="332"/>
                  </a:cubicBezTo>
                  <a:cubicBezTo>
                    <a:pt x="309" y="211"/>
                    <a:pt x="209" y="102"/>
                    <a:pt x="95" y="11"/>
                  </a:cubicBezTo>
                  <a:cubicBezTo>
                    <a:pt x="85" y="4"/>
                    <a:pt x="73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7" name="Marcador de contenido 46">
            <a:extLst>
              <a:ext uri="{FF2B5EF4-FFF2-40B4-BE49-F238E27FC236}">
                <a16:creationId xmlns:a16="http://schemas.microsoft.com/office/drawing/2014/main" id="{E4C1318D-086B-EC98-1F7A-C8E249B58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1597" indent="0" algn="just">
              <a:spcBef>
                <a:spcPts val="800"/>
              </a:spcBef>
              <a:buSzPts val="2400"/>
              <a:buNone/>
            </a:pPr>
            <a:r>
              <a:rPr lang="es-MX" sz="2000" dirty="0"/>
              <a:t>Si el estatus es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000" dirty="0"/>
              <a:t> a Expirada en el año de reporte (clave 2) entonces la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Prima</a:t>
            </a:r>
            <a:r>
              <a:rPr lang="es-MX" sz="2000" dirty="0"/>
              <a:t>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Devengada</a:t>
            </a:r>
            <a:r>
              <a:rPr lang="es-MX" sz="2000" dirty="0"/>
              <a:t> debe ser </a:t>
            </a:r>
            <a:r>
              <a:rPr lang="es-MX" sz="2000" b="1" dirty="0">
                <a:solidFill>
                  <a:schemeClr val="accent6"/>
                </a:solidFill>
                <a:uFill>
                  <a:noFill/>
                </a:uFill>
              </a:rPr>
              <a:t>igual</a:t>
            </a:r>
            <a:r>
              <a:rPr lang="es-MX" sz="2000" dirty="0"/>
              <a:t> a prima emitida. 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2400" dirty="0"/>
          </a:p>
          <a:p>
            <a:pPr marL="0" indent="0">
              <a:buNone/>
            </a:pPr>
            <a:r>
              <a:rPr lang="es-MX" sz="2000" b="1" dirty="0"/>
              <a:t>Nota: </a:t>
            </a:r>
          </a:p>
          <a:p>
            <a:pPr marL="0" indent="0">
              <a:buNone/>
            </a:pPr>
            <a:r>
              <a:rPr lang="es-MX" sz="2000" dirty="0"/>
              <a:t>Para esta validación se debe sumar la Prima Emitida de los últimos 3 ejercicios, esto aplica para los certificados con inicio de vigencia mayor o igual al 1 de enero del ejercicio anterior al revisado.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45292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NSF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616_TF33476885.potx" id="{708EA76C-9E4E-427F-92B4-885A41DA5F95}" vid="{FA8C29E4-7913-4A71-888E-42326687ED1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2023-12-08T06:00:00+00:00</Fecha>
    <Ejercicio xmlns="8a1bad36-d8b0-4cfa-9462-7c748c5ba06c">2023: Nueva Estructura Seguros (CUSF)</Ejercicio>
    <Orden xmlns="8a1bad36-d8b0-4cfa-9462-7c748c5ba06c">D</Orden>
    <_dlc_DocId xmlns="fbb82a6a-a961-4754-99c6-5e8b59674839">ZUWP26PT267V-208-622</_dlc_DocId>
    <_dlc_DocIdUrl xmlns="fbb82a6a-a961-4754-99c6-5e8b59674839">
      <Url>https://www.cnsf.gob.mx/Sistemas/_layouts/15/DocIdRedir.aspx?ID=ZUWP26PT267V-208-622</Url>
      <Description>ZUWP26PT267V-208-622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FB1CB7-7DB1-4B70-9B23-F99FECB5038D}"/>
</file>

<file path=customXml/itemProps2.xml><?xml version="1.0" encoding="utf-8"?>
<ds:datastoreItem xmlns:ds="http://schemas.openxmlformats.org/officeDocument/2006/customXml" ds:itemID="{4823B102-5D86-4418-B18C-67DBCB7FC1CC}"/>
</file>

<file path=customXml/itemProps3.xml><?xml version="1.0" encoding="utf-8"?>
<ds:datastoreItem xmlns:ds="http://schemas.openxmlformats.org/officeDocument/2006/customXml" ds:itemID="{A4E879E6-8FFE-4154-8F2A-F7518B89B376}"/>
</file>

<file path=customXml/itemProps4.xml><?xml version="1.0" encoding="utf-8"?>
<ds:datastoreItem xmlns:ds="http://schemas.openxmlformats.org/officeDocument/2006/customXml" ds:itemID="{7E0A2CB4-6869-426F-8BC4-A32C90CBE26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</TotalTime>
  <Words>755</Words>
  <Application>Microsoft Office PowerPoint</Application>
  <PresentationFormat>Panorámica</PresentationFormat>
  <Paragraphs>130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Calibri</vt:lpstr>
      <vt:lpstr>Dosis</vt:lpstr>
      <vt:lpstr>Montserrat</vt:lpstr>
      <vt:lpstr>Source Sans Pro</vt:lpstr>
      <vt:lpstr>Symbol</vt:lpstr>
      <vt:lpstr>Wingdings</vt:lpstr>
      <vt:lpstr>RetrospectVTI</vt:lpstr>
      <vt:lpstr>Taller de Salud</vt:lpstr>
      <vt:lpstr>Validaciones Nuevas</vt:lpstr>
      <vt:lpstr>Validaciones entre catálogos</vt:lpstr>
      <vt:lpstr>Consistencia</vt:lpstr>
      <vt:lpstr>Límite de responsabilidad </vt:lpstr>
      <vt:lpstr>Validaciones a reforzar</vt:lpstr>
      <vt:lpstr>Fechas</vt:lpstr>
      <vt:lpstr>Consistencia</vt:lpstr>
      <vt:lpstr>Prima devengada</vt:lpstr>
      <vt:lpstr>Prima devengada</vt:lpstr>
      <vt:lpstr>Prima devengada</vt:lpstr>
      <vt:lpstr>Prima devengada</vt:lpstr>
      <vt:lpstr>Prima devengada</vt:lpstr>
      <vt:lpstr>Prima Emitida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Salud 2023</dc:title>
  <dc:creator>KARINA LUNA MARTINEZ</dc:creator>
  <cp:lastModifiedBy>RICARDO HUMBERTO SEVILLA AGUILAR</cp:lastModifiedBy>
  <cp:revision>5</cp:revision>
  <dcterms:created xsi:type="dcterms:W3CDTF">2023-01-16T21:46:07Z</dcterms:created>
  <dcterms:modified xsi:type="dcterms:W3CDTF">2023-12-09T06:20:47Z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3e6610bf-7136-4d85-87a6-db5751a4ce23</vt:lpwstr>
  </property>
</Properties>
</file>